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307" r:id="rId2"/>
    <p:sldId id="311" r:id="rId3"/>
    <p:sldId id="393" r:id="rId4"/>
    <p:sldId id="314" r:id="rId5"/>
    <p:sldId id="391" r:id="rId6"/>
    <p:sldId id="315" r:id="rId7"/>
    <p:sldId id="258" r:id="rId8"/>
    <p:sldId id="259" r:id="rId9"/>
    <p:sldId id="390" r:id="rId10"/>
    <p:sldId id="389" r:id="rId11"/>
    <p:sldId id="397" r:id="rId12"/>
    <p:sldId id="309" r:id="rId13"/>
    <p:sldId id="310" r:id="rId14"/>
    <p:sldId id="394" r:id="rId15"/>
    <p:sldId id="396" r:id="rId16"/>
  </p:sldIdLst>
  <p:sldSz cx="12192000" cy="6858000"/>
  <p:notesSz cx="6858000" cy="9144000"/>
  <p:defaultTextStyle>
    <a:defPPr>
      <a:defRPr lang="en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2"/>
  </p:normalViewPr>
  <p:slideViewPr>
    <p:cSldViewPr snapToGrid="0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F06DB-E771-9F4B-BB21-57A227F0664D}" type="datetimeFigureOut">
              <a:t>16/05/2023</a:t>
            </a:fld>
            <a:endParaRPr lang="en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CBB63-A31F-E445-AA4E-553BD85A7FDC}" type="slidenum"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763232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CBB63-A31F-E445-AA4E-553BD85A7FDC}" type="slidenum">
              <a:rPr lang="en-VN"/>
              <a:t>12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211178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3BA68-D8F4-EDAB-3621-F7428D9A04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FF7DFF-D729-4F38-5490-3F827B9A91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91B06-A6EC-64B0-BE03-50449E605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F6F1B-344A-324D-8EBF-C00D0108531D}" type="datetimeFigureOut">
              <a:t>16/05/2023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BB71B-C0E7-CE19-0850-6C1904257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C8AD0-D87F-5E02-E15E-B822FD3F4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36D7-8CCD-6C45-BE0E-0E1698795C3D}" type="slidenum"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526566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3F18B-853A-46DC-5C68-820EAE0DE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950583-36D9-9C57-BB06-EA514212E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7FA6D-8E9E-33E1-69E2-A5891884A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F6F1B-344A-324D-8EBF-C00D0108531D}" type="datetimeFigureOut">
              <a:t>16/05/2023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8267A-ED22-2A77-7519-4CDBB0F45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F85AF-580C-EEC2-5F51-2FFF74139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36D7-8CCD-6C45-BE0E-0E1698795C3D}" type="slidenum"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62221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26E7E0-1D64-0C87-1536-2A51BD8D4D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C65F1E-90F6-CDF1-5878-3C16CA8D8D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F7153-A555-AB1D-CD24-AFEBD5EB8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F6F1B-344A-324D-8EBF-C00D0108531D}" type="datetimeFigureOut">
              <a:t>16/05/2023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F8E754-6929-5155-0B86-27245E3E1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57E25-5C96-F7F7-B30D-679687A0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36D7-8CCD-6C45-BE0E-0E1698795C3D}" type="slidenum"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5286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80C13-5FE3-12C4-B653-017869B7E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EBC36-6795-10CC-270A-A7B07A48F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D027B-7939-33F2-376D-0D01AFD2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F6F1B-344A-324D-8EBF-C00D0108531D}" type="datetimeFigureOut">
              <a:t>16/05/2023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519BE-7F88-AEAE-7A42-216D6484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AD97F9-AF30-F71A-39FD-B2BF5918E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36D7-8CCD-6C45-BE0E-0E1698795C3D}" type="slidenum"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23787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70291-847C-753B-A8A8-005BE1967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2AE658-E42A-2BD9-03BC-135FF376C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69332-6BEC-8DE1-038D-8153AE685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F6F1B-344A-324D-8EBF-C00D0108531D}" type="datetimeFigureOut">
              <a:t>16/05/2023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23964-657E-2164-E150-8176E57A7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5F482-A450-A33C-D681-EB497D698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36D7-8CCD-6C45-BE0E-0E1698795C3D}" type="slidenum"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84416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3C631-49C6-9030-A57C-4304D7E2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7E30E-BA1B-0A68-F926-BDD6636B0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F17830-387E-73F1-D1E1-D3B299525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193FC-2357-5639-704A-2CC1A458C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F6F1B-344A-324D-8EBF-C00D0108531D}" type="datetimeFigureOut">
              <a:t>16/05/2023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7B9F7-F159-0F85-A209-3AEDA3D71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CE72C9-DFCF-1155-FC68-26F29645C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36D7-8CCD-6C45-BE0E-0E1698795C3D}" type="slidenum"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349707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7A584-C600-2441-2ACC-3A41D6A1A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53F5EF-5AE6-65D7-A9A2-0AC726383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0CA76A-7570-9EB7-9C37-E58FF2054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FF5A0A-6DBF-ED00-75FB-2B89E069BB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CCDB93-3D7C-3E49-6C7F-8E2DBFAD9F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644801-8074-7B8B-4D81-57799F5F3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F6F1B-344A-324D-8EBF-C00D0108531D}" type="datetimeFigureOut">
              <a:t>16/05/2023</a:t>
            </a:fld>
            <a:endParaRPr lang="en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8ADF71-90CC-6C5F-3358-25813A10B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BFCFEA-065F-2EB2-AA57-6EBFA41AD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36D7-8CCD-6C45-BE0E-0E1698795C3D}" type="slidenum"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744008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AE0A2-134B-5A61-6A0B-AAD10E5DB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CA309E-DD57-8CE5-E5A6-DFB754534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F6F1B-344A-324D-8EBF-C00D0108531D}" type="datetimeFigureOut">
              <a:t>16/05/2023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1FCDF2-FFCC-0212-A13C-3863624CB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59C361-F637-FFDE-000B-85264DF49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36D7-8CCD-6C45-BE0E-0E1698795C3D}" type="slidenum"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510820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41AE7-C049-DFFC-02AA-5992F7EC2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F6F1B-344A-324D-8EBF-C00D0108531D}" type="datetimeFigureOut">
              <a:t>16/05/2023</a:t>
            </a:fld>
            <a:endParaRPr lang="en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96071B-D98E-3131-9F92-045277DB6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3C612-FBA7-C372-EC59-586D2E9B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36D7-8CCD-6C45-BE0E-0E1698795C3D}" type="slidenum"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958829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84CB9-32B3-7C77-2D88-6E2545C7B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8F8BC-6B46-F1F4-9160-BF9ECDAAC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E1ABC1-7D8C-F3EA-93AD-3695A7F31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8CE23D-9F11-F2FF-75EA-553A12EEE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F6F1B-344A-324D-8EBF-C00D0108531D}" type="datetimeFigureOut">
              <a:t>16/05/2023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07579-B057-2A54-6651-10C30C421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AA24F-3324-6B2C-C6C0-93B04248D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36D7-8CCD-6C45-BE0E-0E1698795C3D}" type="slidenum"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13476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42B1B-747C-608B-D878-A506F18D4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D0762D-9437-E630-403E-AD6E4F427F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A70EE2-8593-FB40-9644-776A9BADB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0F0222-BD11-7374-AE92-EE677CF64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F6F1B-344A-324D-8EBF-C00D0108531D}" type="datetimeFigureOut">
              <a:t>16/05/2023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05929A-F240-A145-C6AA-697223B6E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DCB8D3-8DAC-4B0B-ABEF-86D0451E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36D7-8CCD-6C45-BE0E-0E1698795C3D}" type="slidenum"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48863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A703E9-BB58-0041-7647-7DF42F0E4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124F4-C383-FC6E-DBB0-2A34072F2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2BB18-639A-2AFB-FE04-14ECA15E8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F6F1B-344A-324D-8EBF-C00D0108531D}" type="datetimeFigureOut">
              <a:t>16/05/2023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73465-FCFC-94A8-D752-DFBEFDB84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7E91F-85D6-35BE-2985-2E07151741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B36D7-8CCD-6C45-BE0E-0E1698795C3D}" type="slidenum"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68191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lack Board Template- Educators Teach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组合 401"/>
          <p:cNvGrpSpPr/>
          <p:nvPr/>
        </p:nvGrpSpPr>
        <p:grpSpPr>
          <a:xfrm>
            <a:off x="492369" y="366820"/>
            <a:ext cx="11000936" cy="1245627"/>
            <a:chOff x="0" y="194743"/>
            <a:chExt cx="3576994" cy="569433"/>
          </a:xfrm>
        </p:grpSpPr>
        <p:sp>
          <p:nvSpPr>
            <p:cNvPr id="8" name="圆角矩形 402"/>
            <p:cNvSpPr/>
            <p:nvPr/>
          </p:nvSpPr>
          <p:spPr>
            <a:xfrm>
              <a:off x="173208" y="194743"/>
              <a:ext cx="3403786" cy="569433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1905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  <a:tileRect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59614">
                <a:defRPr/>
              </a:pPr>
              <a:r>
                <a:rPr lang="vi-VN" altLang="zh-CN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LỊCH SỬ VIỆT NAM 1930 - 1945</a:t>
              </a:r>
              <a:endParaRPr lang="zh-CN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  <p:grpSp>
          <p:nvGrpSpPr>
            <p:cNvPr id="9" name="组合 403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10" name="椭圆 404"/>
              <p:cNvSpPr/>
              <p:nvPr/>
            </p:nvSpPr>
            <p:spPr>
              <a:xfrm rot="162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75000">
                    <a:schemeClr val="bg1">
                      <a:lumMod val="95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35000">
                    <a:schemeClr val="bg1">
                      <a:lumMod val="95000"/>
                    </a:schemeClr>
                  </a:gs>
                  <a:gs pos="17000">
                    <a:schemeClr val="bg1">
                      <a:lumMod val="65000"/>
                    </a:schemeClr>
                  </a:gs>
                  <a:gs pos="0">
                    <a:schemeClr val="bg1"/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1" name="椭圆 405"/>
              <p:cNvSpPr/>
              <p:nvPr/>
            </p:nvSpPr>
            <p:spPr>
              <a:xfrm rot="16200000">
                <a:off x="752463" y="942770"/>
                <a:ext cx="127798" cy="1277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2" name="椭圆 406"/>
              <p:cNvSpPr/>
              <p:nvPr/>
            </p:nvSpPr>
            <p:spPr>
              <a:xfrm rot="162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75000">
                    <a:schemeClr val="bg1">
                      <a:lumMod val="95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35000">
                    <a:schemeClr val="bg1">
                      <a:lumMod val="95000"/>
                    </a:schemeClr>
                  </a:gs>
                  <a:gs pos="17000">
                    <a:schemeClr val="bg1">
                      <a:lumMod val="65000"/>
                    </a:schemeClr>
                  </a:gs>
                  <a:gs pos="0">
                    <a:schemeClr val="bg1"/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3" name="椭圆 407"/>
              <p:cNvSpPr/>
              <p:nvPr/>
            </p:nvSpPr>
            <p:spPr>
              <a:xfrm rot="16200000">
                <a:off x="752463" y="743063"/>
                <a:ext cx="127798" cy="1277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4" name="圆角矩形 408"/>
              <p:cNvSpPr/>
              <p:nvPr/>
            </p:nvSpPr>
            <p:spPr>
              <a:xfrm rot="16200000">
                <a:off x="636543" y="859458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5" name="圆角矩形 409"/>
              <p:cNvSpPr/>
              <p:nvPr/>
            </p:nvSpPr>
            <p:spPr>
              <a:xfrm rot="16200000">
                <a:off x="636543" y="809416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6" name="圆角矩形 410"/>
              <p:cNvSpPr/>
              <p:nvPr/>
            </p:nvSpPr>
            <p:spPr>
              <a:xfrm rot="16200000">
                <a:off x="636543" y="655035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7" name="圆角矩形 411"/>
              <p:cNvSpPr/>
              <p:nvPr/>
            </p:nvSpPr>
            <p:spPr>
              <a:xfrm rot="16200000">
                <a:off x="636543" y="604992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</p:grp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0483BE8-73A2-19BA-1F23-37850C269410}"/>
              </a:ext>
            </a:extLst>
          </p:cNvPr>
          <p:cNvCxnSpPr>
            <a:cxnSpLocks/>
          </p:cNvCxnSpPr>
          <p:nvPr/>
        </p:nvCxnSpPr>
        <p:spPr>
          <a:xfrm>
            <a:off x="1756036" y="4261894"/>
            <a:ext cx="2141884" cy="68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F8189A03-533B-49A8-ACC6-6EF0228CB62D}"/>
              </a:ext>
            </a:extLst>
          </p:cNvPr>
          <p:cNvSpPr/>
          <p:nvPr/>
        </p:nvSpPr>
        <p:spPr>
          <a:xfrm>
            <a:off x="1735444" y="2790671"/>
            <a:ext cx="2174953" cy="14603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PTCM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1930-1931</a:t>
            </a:r>
            <a:endParaRPr lang="vi-VN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A88657F-0A10-C8AC-EA28-D9F5FECFC9FA}"/>
              </a:ext>
            </a:extLst>
          </p:cNvPr>
          <p:cNvCxnSpPr/>
          <p:nvPr/>
        </p:nvCxnSpPr>
        <p:spPr>
          <a:xfrm rot="5400000">
            <a:off x="3541349" y="4609703"/>
            <a:ext cx="685800" cy="7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090A634-973D-36D7-554B-109E807F1406}"/>
              </a:ext>
            </a:extLst>
          </p:cNvPr>
          <p:cNvCxnSpPr>
            <a:cxnSpLocks/>
          </p:cNvCxnSpPr>
          <p:nvPr/>
        </p:nvCxnSpPr>
        <p:spPr>
          <a:xfrm>
            <a:off x="3850085" y="4975953"/>
            <a:ext cx="2268663" cy="158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EB193028-EB66-07E6-DAEA-9C5C7C55884C}"/>
              </a:ext>
            </a:extLst>
          </p:cNvPr>
          <p:cNvSpPr/>
          <p:nvPr/>
        </p:nvSpPr>
        <p:spPr>
          <a:xfrm>
            <a:off x="3878220" y="5051722"/>
            <a:ext cx="2268663" cy="14603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PTCM 1932-1935</a:t>
            </a:r>
            <a:endParaRPr lang="vi-VN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CEE7BE3-6700-0BD2-063D-4B717D39E963}"/>
              </a:ext>
            </a:extLst>
          </p:cNvPr>
          <p:cNvCxnSpPr>
            <a:cxnSpLocks/>
          </p:cNvCxnSpPr>
          <p:nvPr/>
        </p:nvCxnSpPr>
        <p:spPr>
          <a:xfrm flipH="1">
            <a:off x="6095206" y="4274044"/>
            <a:ext cx="23542" cy="72140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CF588E4-D4B3-32B5-CC87-AFB8A14F3E9E}"/>
              </a:ext>
            </a:extLst>
          </p:cNvPr>
          <p:cNvCxnSpPr>
            <a:cxnSpLocks/>
          </p:cNvCxnSpPr>
          <p:nvPr/>
        </p:nvCxnSpPr>
        <p:spPr>
          <a:xfrm>
            <a:off x="6096000" y="4261894"/>
            <a:ext cx="2498032" cy="262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F364C408-0D59-CA7A-86F7-AA515D41CE58}"/>
              </a:ext>
            </a:extLst>
          </p:cNvPr>
          <p:cNvSpPr/>
          <p:nvPr/>
        </p:nvSpPr>
        <p:spPr>
          <a:xfrm>
            <a:off x="6090612" y="2776603"/>
            <a:ext cx="2471538" cy="14603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PTDC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1936-1939</a:t>
            </a:r>
            <a:endParaRPr lang="vi-VN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F076616-1E18-9C9C-3088-23542516C580}"/>
              </a:ext>
            </a:extLst>
          </p:cNvPr>
          <p:cNvCxnSpPr/>
          <p:nvPr/>
        </p:nvCxnSpPr>
        <p:spPr>
          <a:xfrm rot="5400000">
            <a:off x="8251529" y="3925491"/>
            <a:ext cx="685800" cy="7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DC1DD33-26EE-12B3-8984-A605B5573A3B}"/>
              </a:ext>
            </a:extLst>
          </p:cNvPr>
          <p:cNvCxnSpPr>
            <a:cxnSpLocks/>
          </p:cNvCxnSpPr>
          <p:nvPr/>
        </p:nvCxnSpPr>
        <p:spPr>
          <a:xfrm>
            <a:off x="8594032" y="3616985"/>
            <a:ext cx="24632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9BF2F8FC-B4F6-1108-5389-C4B70DDDF884}"/>
              </a:ext>
            </a:extLst>
          </p:cNvPr>
          <p:cNvSpPr/>
          <p:nvPr/>
        </p:nvSpPr>
        <p:spPr>
          <a:xfrm>
            <a:off x="8594032" y="2145847"/>
            <a:ext cx="2471538" cy="1460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PTGPDT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1939-1945</a:t>
            </a:r>
            <a:endParaRPr lang="vi-VN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560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4" grpId="0" animBg="1"/>
      <p:bldP spid="47" grpId="0" animBg="1"/>
      <p:bldP spid="5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0" y="286327"/>
            <a:ext cx="12192000" cy="0"/>
          </a:xfrm>
          <a:prstGeom prst="line">
            <a:avLst/>
          </a:prstGeom>
          <a:ln w="57150">
            <a:solidFill>
              <a:srgbClr val="485B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198582"/>
            <a:ext cx="12192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668653"/>
            <a:ext cx="12192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0" y="6562436"/>
            <a:ext cx="12192000" cy="0"/>
          </a:xfrm>
          <a:prstGeom prst="line">
            <a:avLst/>
          </a:prstGeom>
          <a:ln w="57150">
            <a:solidFill>
              <a:srgbClr val="485B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57018" y="0"/>
            <a:ext cx="18473" cy="685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2004674" y="-9621"/>
            <a:ext cx="18473" cy="685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48731" y="0"/>
            <a:ext cx="18473" cy="6858000"/>
          </a:xfrm>
          <a:prstGeom prst="line">
            <a:avLst/>
          </a:prstGeom>
          <a:ln w="38100">
            <a:solidFill>
              <a:srgbClr val="485B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924649" y="0"/>
            <a:ext cx="18473" cy="6858000"/>
          </a:xfrm>
          <a:prstGeom prst="line">
            <a:avLst/>
          </a:prstGeom>
          <a:ln w="38100">
            <a:solidFill>
              <a:srgbClr val="485B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52893" y="-202140"/>
            <a:ext cx="1730922" cy="100584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3971" y="-187253"/>
            <a:ext cx="1730922" cy="1005840"/>
          </a:xfrm>
          <a:prstGeom prst="rect">
            <a:avLst/>
          </a:prstGeom>
        </p:spPr>
      </p:pic>
      <p:pic>
        <p:nvPicPr>
          <p:cNvPr id="35" name="Picture 34">
            <a:hlinkClick r:id="" action="ppaction://noaction"/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8216" y="6041361"/>
            <a:ext cx="1730922" cy="100584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52893" y="6035061"/>
            <a:ext cx="1730922" cy="1005840"/>
          </a:xfrm>
          <a:prstGeom prst="rect">
            <a:avLst/>
          </a:prstGeom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22B1FF18-0733-270E-C3B0-208296183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4462" y="475122"/>
            <a:ext cx="7937763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KẺ THÙ CỦA CÁCH MẠNG 1930 -1975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C3DF638-844E-D474-540A-33D0D7817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514826"/>
              </p:ext>
            </p:extLst>
          </p:nvPr>
        </p:nvGraphicFramePr>
        <p:xfrm>
          <a:off x="669081" y="1031791"/>
          <a:ext cx="10695366" cy="5156073"/>
        </p:xfrm>
        <a:graphic>
          <a:graphicData uri="http://schemas.openxmlformats.org/drawingml/2006/table">
            <a:tbl>
              <a:tblPr firstRow="1" firstCol="1" bandRow="1"/>
              <a:tblGrid>
                <a:gridCol w="3205087">
                  <a:extLst>
                    <a:ext uri="{9D8B030D-6E8A-4147-A177-3AD203B41FA5}">
                      <a16:colId xmlns:a16="http://schemas.microsoft.com/office/drawing/2014/main" val="1855554695"/>
                    </a:ext>
                  </a:extLst>
                </a:gridCol>
                <a:gridCol w="7490279">
                  <a:extLst>
                    <a:ext uri="{9D8B030D-6E8A-4147-A177-3AD203B41FA5}">
                      <a16:colId xmlns:a16="http://schemas.microsoft.com/office/drawing/2014/main" val="995821439"/>
                    </a:ext>
                  </a:extLst>
                </a:gridCol>
              </a:tblGrid>
              <a:tr h="2940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Giai </a:t>
                      </a:r>
                      <a:r>
                        <a:rPr lang="en-US" sz="2800" b="1" kern="1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đoạn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Kẻ thù chính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3311514"/>
                  </a:ext>
                </a:extLst>
              </a:tr>
              <a:tr h="29409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1930 - 1931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Đế quốc và phong kiến.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3335801"/>
                  </a:ext>
                </a:extLst>
              </a:tr>
              <a:tr h="29409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1936 - 1939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Bọn phản động thuộc địa...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7610123"/>
                  </a:ext>
                </a:extLst>
              </a:tr>
              <a:tr h="29409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9/1939 - 9/1940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Đế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sai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8968254"/>
                  </a:ext>
                </a:extLst>
              </a:tr>
              <a:tr h="29409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9/1940 - 9/3/1945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Đế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xít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Nhật..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264196"/>
                  </a:ext>
                </a:extLst>
              </a:tr>
              <a:tr h="29409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Từ 9/3/1945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xít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Nhật.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434887"/>
                  </a:ext>
                </a:extLst>
              </a:tr>
              <a:tr h="29409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9/1945 - 5/1949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Đế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Pháp.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6025481"/>
                  </a:ext>
                </a:extLst>
              </a:tr>
              <a:tr h="29409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5/1949 - 7/1954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Đế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can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thiệp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Mĩ.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3768739"/>
                  </a:ext>
                </a:extLst>
              </a:tr>
              <a:tr h="29409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1954 -1975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Mĩ và tay sai.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271375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9A1FF61C-F3E5-5463-78B9-D35C999A5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7347" y="2701721"/>
            <a:ext cx="885134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2370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401"/>
          <p:cNvGrpSpPr/>
          <p:nvPr/>
        </p:nvGrpSpPr>
        <p:grpSpPr>
          <a:xfrm>
            <a:off x="492369" y="366820"/>
            <a:ext cx="11000936" cy="1245627"/>
            <a:chOff x="0" y="194743"/>
            <a:chExt cx="3576994" cy="569433"/>
          </a:xfrm>
        </p:grpSpPr>
        <p:sp>
          <p:nvSpPr>
            <p:cNvPr id="8" name="圆角矩形 402"/>
            <p:cNvSpPr/>
            <p:nvPr/>
          </p:nvSpPr>
          <p:spPr>
            <a:xfrm>
              <a:off x="173208" y="194743"/>
              <a:ext cx="3403786" cy="569433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1905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  <a:tileRect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59614">
                <a:defRPr/>
              </a:pPr>
              <a:r>
                <a:rPr lang="vi-VN" altLang="zh-CN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LUYỆN TẬP TRẮC NGHỆM</a:t>
              </a:r>
              <a:endParaRPr lang="zh-CN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  <p:grpSp>
          <p:nvGrpSpPr>
            <p:cNvPr id="9" name="组合 403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10" name="椭圆 404"/>
              <p:cNvSpPr/>
              <p:nvPr/>
            </p:nvSpPr>
            <p:spPr>
              <a:xfrm rot="162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75000">
                    <a:schemeClr val="bg1">
                      <a:lumMod val="95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35000">
                    <a:schemeClr val="bg1">
                      <a:lumMod val="95000"/>
                    </a:schemeClr>
                  </a:gs>
                  <a:gs pos="17000">
                    <a:schemeClr val="bg1">
                      <a:lumMod val="65000"/>
                    </a:schemeClr>
                  </a:gs>
                  <a:gs pos="0">
                    <a:schemeClr val="bg1"/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1" name="椭圆 405"/>
              <p:cNvSpPr/>
              <p:nvPr/>
            </p:nvSpPr>
            <p:spPr>
              <a:xfrm rot="16200000">
                <a:off x="752463" y="942770"/>
                <a:ext cx="127798" cy="1277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2" name="椭圆 406"/>
              <p:cNvSpPr/>
              <p:nvPr/>
            </p:nvSpPr>
            <p:spPr>
              <a:xfrm rot="162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75000">
                    <a:schemeClr val="bg1">
                      <a:lumMod val="95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35000">
                    <a:schemeClr val="bg1">
                      <a:lumMod val="95000"/>
                    </a:schemeClr>
                  </a:gs>
                  <a:gs pos="17000">
                    <a:schemeClr val="bg1">
                      <a:lumMod val="65000"/>
                    </a:schemeClr>
                  </a:gs>
                  <a:gs pos="0">
                    <a:schemeClr val="bg1"/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3" name="椭圆 407"/>
              <p:cNvSpPr/>
              <p:nvPr/>
            </p:nvSpPr>
            <p:spPr>
              <a:xfrm rot="16200000">
                <a:off x="752463" y="743063"/>
                <a:ext cx="127798" cy="1277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4" name="圆角矩形 408"/>
              <p:cNvSpPr/>
              <p:nvPr/>
            </p:nvSpPr>
            <p:spPr>
              <a:xfrm rot="16200000">
                <a:off x="636543" y="859458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5" name="圆角矩形 409"/>
              <p:cNvSpPr/>
              <p:nvPr/>
            </p:nvSpPr>
            <p:spPr>
              <a:xfrm rot="16200000">
                <a:off x="636543" y="809416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6" name="圆角矩形 410"/>
              <p:cNvSpPr/>
              <p:nvPr/>
            </p:nvSpPr>
            <p:spPr>
              <a:xfrm rot="16200000">
                <a:off x="636543" y="655035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17" name="圆角矩形 411"/>
              <p:cNvSpPr/>
              <p:nvPr/>
            </p:nvSpPr>
            <p:spPr>
              <a:xfrm rot="16200000">
                <a:off x="636543" y="604992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59614">
                  <a:defRPr/>
                </a:pPr>
                <a:endParaRPr lang="zh-CN" altLang="en-US" sz="2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D3367E7-8D3C-6B7B-1279-FAE0EBACB262}"/>
              </a:ext>
            </a:extLst>
          </p:cNvPr>
          <p:cNvSpPr txBox="1"/>
          <p:nvPr/>
        </p:nvSpPr>
        <p:spPr>
          <a:xfrm>
            <a:off x="182880" y="1973367"/>
            <a:ext cx="11873132" cy="445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1. 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 xô viết ở Nghệ An và Hà Tĩnh ra đời trong phong trào nào sau đây?</a:t>
            </a:r>
            <a:endParaRPr lang="en-VN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Phong trào dân tộc dân chủ 1919-1929.</a:t>
            </a:r>
            <a:r>
              <a:rPr lang="en-VN" sz="2400" kern="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  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Phong trào dân chủ 1936 - 1939.</a:t>
            </a:r>
            <a:endParaRPr lang="en-VN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Phong trào cách mạng 1930 -1931.</a:t>
            </a:r>
            <a:r>
              <a:rPr lang="en-VN" sz="2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Phong trào giải phóng dân tộc 1939 -1945.</a:t>
            </a:r>
          </a:p>
          <a:p>
            <a:pPr>
              <a:lnSpc>
                <a:spcPct val="150000"/>
              </a:lnSpc>
            </a:pPr>
            <a:r>
              <a:rPr lang="en-US" sz="2400" b="1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2. </a:t>
            </a:r>
            <a:r>
              <a:rPr lang="en-US" sz="24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 phong trào dân chủ 1936-1939, nhân dân Việt Nam đấu tranh chống</a:t>
            </a:r>
          </a:p>
          <a:p>
            <a:pPr marL="457200" indent="-457200">
              <a:lnSpc>
                <a:spcPct val="150000"/>
              </a:lnSpc>
              <a:buAutoNum type="alphaUcPeriod"/>
            </a:pP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 xít Nhật.	B. đế quốc Mĩ.	           C. thực dân Anh.        D. bọn phản động thuộc địa.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vi-VN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vi-V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 thức đấu tranh trong phong trào dân chủ 1936-1939 là</a:t>
            </a:r>
            <a:endParaRPr kumimoji="0" lang="vi-VN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A. Đấu tranh vũ trang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B. Đấu tranh ngoại giao</a:t>
            </a:r>
            <a:endParaRPr kumimoji="0" lang="vi-V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C. Đấu tranh bí mật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D. Đấu tranh công khai hợp pháp</a:t>
            </a:r>
            <a:endParaRPr kumimoji="0" lang="vi-V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miley Face 2">
            <a:extLst>
              <a:ext uri="{FF2B5EF4-FFF2-40B4-BE49-F238E27FC236}">
                <a16:creationId xmlns:a16="http://schemas.microsoft.com/office/drawing/2014/main" id="{CBA7630A-2BEE-D074-5C81-A57A6D758ACD}"/>
              </a:ext>
            </a:extLst>
          </p:cNvPr>
          <p:cNvSpPr/>
          <p:nvPr/>
        </p:nvSpPr>
        <p:spPr>
          <a:xfrm>
            <a:off x="135988" y="3255295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  <p:sp>
        <p:nvSpPr>
          <p:cNvPr id="5" name="Smiley Face 4">
            <a:extLst>
              <a:ext uri="{FF2B5EF4-FFF2-40B4-BE49-F238E27FC236}">
                <a16:creationId xmlns:a16="http://schemas.microsoft.com/office/drawing/2014/main" id="{B307CA18-7B9E-6A73-779E-E55B16E641E6}"/>
              </a:ext>
            </a:extLst>
          </p:cNvPr>
          <p:cNvSpPr/>
          <p:nvPr/>
        </p:nvSpPr>
        <p:spPr>
          <a:xfrm>
            <a:off x="8182227" y="4341145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  <p:sp>
        <p:nvSpPr>
          <p:cNvPr id="6" name="Smiley Face 5">
            <a:extLst>
              <a:ext uri="{FF2B5EF4-FFF2-40B4-BE49-F238E27FC236}">
                <a16:creationId xmlns:a16="http://schemas.microsoft.com/office/drawing/2014/main" id="{3BE0121E-57BB-407C-7567-C472BCD4AD46}"/>
              </a:ext>
            </a:extLst>
          </p:cNvPr>
          <p:cNvSpPr/>
          <p:nvPr/>
        </p:nvSpPr>
        <p:spPr>
          <a:xfrm>
            <a:off x="5616877" y="6034276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88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94BB8EB-4937-CBCE-E962-0C1324211151}"/>
              </a:ext>
            </a:extLst>
          </p:cNvPr>
          <p:cNvSpPr txBox="1"/>
          <p:nvPr/>
        </p:nvSpPr>
        <p:spPr>
          <a:xfrm>
            <a:off x="507731" y="487217"/>
            <a:ext cx="11826240" cy="1886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3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4. </a:t>
            </a:r>
            <a:r>
              <a:rPr kumimoji="0" lang="en-US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Khối</a:t>
            </a:r>
            <a:r>
              <a:rPr kumimoji="0" lang="en-US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liên</a:t>
            </a:r>
            <a:r>
              <a:rPr kumimoji="0" lang="en-US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minh </a:t>
            </a:r>
            <a:r>
              <a:rPr kumimoji="0" lang="en-US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công</a:t>
            </a:r>
            <a:r>
              <a:rPr kumimoji="0" lang="en-US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nông</a:t>
            </a:r>
            <a:r>
              <a:rPr kumimoji="0" lang="en-US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lần</a:t>
            </a:r>
            <a:r>
              <a:rPr kumimoji="0" lang="en-US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đầu</a:t>
            </a:r>
            <a:r>
              <a:rPr kumimoji="0" lang="en-US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tiên</a:t>
            </a:r>
            <a:r>
              <a:rPr kumimoji="0" lang="en-US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được</a:t>
            </a:r>
            <a:r>
              <a:rPr kumimoji="0" lang="en-US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hình</a:t>
            </a:r>
            <a:r>
              <a:rPr kumimoji="0" lang="en-US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thành</a:t>
            </a:r>
            <a:r>
              <a:rPr kumimoji="0" lang="en-US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từ</a:t>
            </a:r>
            <a:r>
              <a:rPr kumimoji="0" lang="en-US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trong</a:t>
            </a:r>
            <a:r>
              <a:rPr kumimoji="0" lang="en-US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phong trào cách mạng nào ở Việt Nam?</a:t>
            </a:r>
          </a:p>
          <a:p>
            <a:pPr marR="0" lvl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Phong trào dân tộc dân chủ 1919-1930.	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Phong trào cách mạng 1930-1931.</a:t>
            </a:r>
          </a:p>
          <a:p>
            <a:pPr marR="0" lvl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Phong trào dân chủ 1936 -1939.		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Phong trào giải phóng dân tộc 1939-1945.</a:t>
            </a:r>
          </a:p>
        </p:txBody>
      </p:sp>
      <p:sp>
        <p:nvSpPr>
          <p:cNvPr id="12" name="Smiley Face 11">
            <a:extLst>
              <a:ext uri="{FF2B5EF4-FFF2-40B4-BE49-F238E27FC236}">
                <a16:creationId xmlns:a16="http://schemas.microsoft.com/office/drawing/2014/main" id="{165521C4-4FC5-7D00-4D35-0287816E03B8}"/>
              </a:ext>
            </a:extLst>
          </p:cNvPr>
          <p:cNvSpPr/>
          <p:nvPr/>
        </p:nvSpPr>
        <p:spPr>
          <a:xfrm>
            <a:off x="5943599" y="1472390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09183C-6FE1-27CB-F79F-7E5E48C2153E}"/>
              </a:ext>
            </a:extLst>
          </p:cNvPr>
          <p:cNvSpPr txBox="1"/>
          <p:nvPr/>
        </p:nvSpPr>
        <p:spPr>
          <a:xfrm>
            <a:off x="548021" y="2296553"/>
            <a:ext cx="11441723" cy="5011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5. </a:t>
            </a:r>
            <a:r>
              <a:rPr lang="en-US" sz="2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 trong những chính sách tiến bộ về kinh tế của Xô viết Nghệ - Tĩnh thực hiện trong những năm 1930 - 1931 là</a:t>
            </a:r>
            <a:endParaRPr lang="en-VN" sz="24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177800" algn="l"/>
                <a:tab pos="3327400" algn="l"/>
              </a:tabLst>
            </a:pPr>
            <a:r>
              <a:rPr lang="en-US" sz="2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 lớp dạy chữ Quốc ngữ.</a:t>
            </a:r>
            <a:r>
              <a:rPr lang="en-US" sz="2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B.</a:t>
            </a:r>
            <a:r>
              <a:rPr lang="en-US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 lập các đội tự vệ đỏ.</a:t>
            </a:r>
            <a:endParaRPr lang="en-VN" sz="24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177800" algn="l"/>
                <a:tab pos="3327400" algn="l"/>
              </a:tabLst>
            </a:pPr>
            <a:r>
              <a:rPr lang="en-US" sz="2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xóa bỏ các tệ nạn xã hội.</a:t>
            </a:r>
            <a:r>
              <a:rPr lang="en-US" sz="2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D.</a:t>
            </a:r>
            <a:r>
              <a:rPr lang="en-US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xóa nợ cho người nghèo.</a:t>
            </a:r>
            <a:endParaRPr lang="en-VN" sz="2400" kern="1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VN" sz="2400" b="1" kern="1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6. </a:t>
            </a:r>
            <a:r>
              <a:rPr lang="en-VN" sz="2400" kern="1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 dung nào sau đây phản ánh tình hình xã hội Việt Nam dưới tác động của cuộc khủng hoảng kinh tế 1929-1933?</a:t>
            </a:r>
          </a:p>
          <a:p>
            <a:pPr>
              <a:lnSpc>
                <a:spcPct val="150000"/>
              </a:lnSpc>
            </a:pPr>
            <a:r>
              <a:rPr lang="en-VN" sz="2400" b="1" kern="1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VN" sz="2400" kern="1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Lúa gạo bị sụt giá.				</a:t>
            </a:r>
            <a:r>
              <a:rPr lang="en-VN" sz="2400" b="1" kern="1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VN" sz="2400" kern="1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 dân đói khổ.</a:t>
            </a:r>
          </a:p>
          <a:p>
            <a:pPr>
              <a:lnSpc>
                <a:spcPct val="150000"/>
              </a:lnSpc>
            </a:pPr>
            <a:r>
              <a:rPr lang="en-VN" sz="2400" b="1" kern="1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VN" sz="2400" kern="1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Ruộng đất bị bỏ hoang.			</a:t>
            </a:r>
            <a:r>
              <a:rPr lang="en-VN" sz="2400" b="1" kern="1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VN" sz="2400" kern="1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Kinh tế phục hồi, phát triển.</a:t>
            </a:r>
          </a:p>
          <a:p>
            <a:pPr>
              <a:lnSpc>
                <a:spcPct val="150000"/>
              </a:lnSpc>
            </a:pPr>
            <a:endParaRPr lang="en-VN" sz="2400" b="1" kern="10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miley Face 4">
            <a:extLst>
              <a:ext uri="{FF2B5EF4-FFF2-40B4-BE49-F238E27FC236}">
                <a16:creationId xmlns:a16="http://schemas.microsoft.com/office/drawing/2014/main" id="{CFD56FD4-4C65-3F95-61B2-3D81934CE178}"/>
              </a:ext>
            </a:extLst>
          </p:cNvPr>
          <p:cNvSpPr/>
          <p:nvPr/>
        </p:nvSpPr>
        <p:spPr>
          <a:xfrm>
            <a:off x="5943600" y="4090740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  <p:sp>
        <p:nvSpPr>
          <p:cNvPr id="6" name="Smiley Face 5">
            <a:extLst>
              <a:ext uri="{FF2B5EF4-FFF2-40B4-BE49-F238E27FC236}">
                <a16:creationId xmlns:a16="http://schemas.microsoft.com/office/drawing/2014/main" id="{126B6A35-B4DC-6DA3-CD8A-507ED7654BC3}"/>
              </a:ext>
            </a:extLst>
          </p:cNvPr>
          <p:cNvSpPr/>
          <p:nvPr/>
        </p:nvSpPr>
        <p:spPr>
          <a:xfrm>
            <a:off x="6034266" y="5739066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7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0384FA1-CD69-793C-3491-1F78507CA311}"/>
              </a:ext>
            </a:extLst>
          </p:cNvPr>
          <p:cNvSpPr txBox="1"/>
          <p:nvPr/>
        </p:nvSpPr>
        <p:spPr>
          <a:xfrm>
            <a:off x="415088" y="2298999"/>
            <a:ext cx="11776912" cy="420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9.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Trong phòng trào giải phóng dân tộc 1939 -1945, nhân dân Việt Nam có hoạt động nào sau đây?</a:t>
            </a:r>
            <a:endParaRPr lang="en-VN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en-US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Mở chiến dịch Biên giới.				</a:t>
            </a:r>
            <a:r>
              <a:rPr lang="en-US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Phản công quân Pháp ở Việt Bắc.</a:t>
            </a:r>
            <a:endParaRPr lang="en-VN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en-US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Mở chiến dịch Điện Biên Phủ.			</a:t>
            </a:r>
            <a:r>
              <a:rPr lang="en-US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Tham gia các hội Cứu quốc.</a:t>
            </a:r>
          </a:p>
          <a:p>
            <a:pPr>
              <a:lnSpc>
                <a:spcPct val="125000"/>
              </a:lnSpc>
            </a:pPr>
            <a:endParaRPr lang="en-US" sz="24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en-US" sz="2400" b="1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10. </a:t>
            </a:r>
            <a:r>
              <a:rPr lang="en-US" sz="24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 dung nào sau đây phản ánh đúng hoạt động của nhân dân Việt Nam trong giai đoạn 1930 - 1945?</a:t>
            </a:r>
          </a:p>
          <a:p>
            <a:pPr>
              <a:lnSpc>
                <a:spcPct val="125000"/>
              </a:lnSpc>
            </a:pP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Tham gia phong trào Đồng Khởi.		B. </a:t>
            </a:r>
            <a:r>
              <a:rPr lang="en-US" sz="24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Tiến công địch tại Vạn Tường.</a:t>
            </a:r>
          </a:p>
          <a:p>
            <a:pPr>
              <a:lnSpc>
                <a:spcPct val="125000"/>
              </a:lnSpc>
            </a:pP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Mít tinh, biểu tình đòi quyền sống.	D. </a:t>
            </a:r>
            <a:r>
              <a:rPr lang="en-US" sz="24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Tham gia phong trào phá ấp chiến lược.</a:t>
            </a:r>
            <a:endParaRPr lang="en-US" sz="24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miley Face 1">
            <a:extLst>
              <a:ext uri="{FF2B5EF4-FFF2-40B4-BE49-F238E27FC236}">
                <a16:creationId xmlns:a16="http://schemas.microsoft.com/office/drawing/2014/main" id="{FDEE6B19-5A2E-3BE8-B407-F3B76A66A514}"/>
              </a:ext>
            </a:extLst>
          </p:cNvPr>
          <p:cNvSpPr/>
          <p:nvPr/>
        </p:nvSpPr>
        <p:spPr>
          <a:xfrm>
            <a:off x="6737685" y="3734872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BF3772-A16E-BB50-E145-E0615ECE9040}"/>
              </a:ext>
            </a:extLst>
          </p:cNvPr>
          <p:cNvSpPr txBox="1"/>
          <p:nvPr/>
        </p:nvSpPr>
        <p:spPr>
          <a:xfrm>
            <a:off x="558713" y="505028"/>
            <a:ext cx="11441723" cy="1687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VN" sz="2400" b="1" kern="1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8.</a:t>
            </a:r>
            <a:r>
              <a:rPr lang="en-US" sz="1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Khẩu hiệu </a:t>
            </a:r>
            <a:r>
              <a:rPr lang="vi-VN" sz="2400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“Đả đảo chủ nghĩa đế quốc! Đả đảo phong kiến”</a:t>
            </a:r>
            <a:r>
              <a:rPr lang="vi-VN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của nhân dân Việt Nam trong phong trào cách mạng 1930 – 1931 thể hiện mục tiêu đấu tranh về?</a:t>
            </a:r>
            <a:endParaRPr lang="en-VN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vi-VN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A.</a:t>
            </a:r>
            <a:r>
              <a:rPr lang="vi-VN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xã hội.      </a:t>
            </a:r>
            <a:r>
              <a:rPr lang="vi-VN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	B.</a:t>
            </a:r>
            <a:r>
              <a:rPr lang="vi-VN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văn hoá. 		     </a:t>
            </a: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chính trị.		</a:t>
            </a: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D.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kinh tế.</a:t>
            </a:r>
            <a:endParaRPr lang="en-VN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Smiley Face 5">
            <a:extLst>
              <a:ext uri="{FF2B5EF4-FFF2-40B4-BE49-F238E27FC236}">
                <a16:creationId xmlns:a16="http://schemas.microsoft.com/office/drawing/2014/main" id="{6C6F514F-F336-AACB-10D8-067FF3E023F9}"/>
              </a:ext>
            </a:extLst>
          </p:cNvPr>
          <p:cNvSpPr/>
          <p:nvPr/>
        </p:nvSpPr>
        <p:spPr>
          <a:xfrm>
            <a:off x="6388768" y="1795948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  <p:sp>
        <p:nvSpPr>
          <p:cNvPr id="8" name="Smiley Face 7">
            <a:extLst>
              <a:ext uri="{FF2B5EF4-FFF2-40B4-BE49-F238E27FC236}">
                <a16:creationId xmlns:a16="http://schemas.microsoft.com/office/drawing/2014/main" id="{0B1EFE34-FC14-36EC-3F4F-D46F054B779C}"/>
              </a:ext>
            </a:extLst>
          </p:cNvPr>
          <p:cNvSpPr/>
          <p:nvPr/>
        </p:nvSpPr>
        <p:spPr>
          <a:xfrm>
            <a:off x="366960" y="6073681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631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3F802C-6132-7DE5-420F-30F221143199}"/>
              </a:ext>
            </a:extLst>
          </p:cNvPr>
          <p:cNvSpPr txBox="1"/>
          <p:nvPr/>
        </p:nvSpPr>
        <p:spPr>
          <a:xfrm>
            <a:off x="421105" y="-75205"/>
            <a:ext cx="11574379" cy="27959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VN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11. </a:t>
            </a:r>
            <a:r>
              <a:rPr lang="en-VN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 nhân quyết định đưa đến sự bùng nổ phong trào cách mạng 1930-1931 là?</a:t>
            </a:r>
          </a:p>
          <a:p>
            <a:pPr>
              <a:lnSpc>
                <a:spcPct val="150000"/>
              </a:lnSpc>
            </a:pPr>
            <a:r>
              <a:rPr lang="en-VN" sz="2400" b="1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VN" sz="24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 động của khủng hoảng kinh tế 1929-1933.			</a:t>
            </a:r>
          </a:p>
          <a:p>
            <a:pPr>
              <a:lnSpc>
                <a:spcPct val="150000"/>
              </a:lnSpc>
            </a:pPr>
            <a:r>
              <a:rPr lang="en-VN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VN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 sách khủng bố dã man của Pháp.</a:t>
            </a:r>
          </a:p>
          <a:p>
            <a:pPr>
              <a:lnSpc>
                <a:spcPct val="150000"/>
              </a:lnSpc>
            </a:pPr>
            <a:r>
              <a:rPr lang="en-VN" sz="2400" b="1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VN" sz="24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Mâu thuẫn xã hội gay gắt cần giải quyết.			</a:t>
            </a:r>
          </a:p>
          <a:p>
            <a:pPr>
              <a:lnSpc>
                <a:spcPct val="150000"/>
              </a:lnSpc>
            </a:pPr>
            <a:r>
              <a:rPr lang="en-VN" sz="2400" b="1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VN" sz="24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Đảng Cộng sản Việt Nam ra đời.</a:t>
            </a:r>
          </a:p>
        </p:txBody>
      </p:sp>
      <p:sp>
        <p:nvSpPr>
          <p:cNvPr id="2" name="Smiley Face 1">
            <a:extLst>
              <a:ext uri="{FF2B5EF4-FFF2-40B4-BE49-F238E27FC236}">
                <a16:creationId xmlns:a16="http://schemas.microsoft.com/office/drawing/2014/main" id="{AB0ECFC4-F15E-7995-D64C-4072AA9C24D3}"/>
              </a:ext>
            </a:extLst>
          </p:cNvPr>
          <p:cNvSpPr/>
          <p:nvPr/>
        </p:nvSpPr>
        <p:spPr>
          <a:xfrm>
            <a:off x="335376" y="2266558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85B7DE-18D8-ED6E-9D83-C2D3AC580CB3}"/>
              </a:ext>
            </a:extLst>
          </p:cNvPr>
          <p:cNvSpPr txBox="1"/>
          <p:nvPr/>
        </p:nvSpPr>
        <p:spPr>
          <a:xfrm>
            <a:off x="235361" y="2600224"/>
            <a:ext cx="11466095" cy="46887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</a:tabLst>
            </a:pPr>
            <a:r>
              <a:rPr lang="vi-VN" sz="2400" b="1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12. </a:t>
            </a:r>
            <a:r>
              <a:rPr lang="en-US" sz="2400" spc="-2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Đảng Cộng sản Đông Dương xác định kẻ thù của cách mạng Việt Nam trong giai đoạn 1940 - 1945 là</a:t>
            </a:r>
            <a:endParaRPr lang="en-VN" sz="24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  <a:tabLst>
                <a:tab pos="177800" algn="l"/>
                <a:tab pos="3327400" algn="l"/>
              </a:tabLst>
            </a:pPr>
            <a:r>
              <a:rPr lang="en-US" sz="2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</a:t>
            </a:r>
            <a:r>
              <a:rPr lang="en-US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phản động thuộc địa và tay sai.</a:t>
            </a:r>
            <a:r>
              <a:rPr lang="en-US" sz="2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</a:t>
            </a:r>
            <a:r>
              <a:rPr lang="en-US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thực dân, phong kiến.</a:t>
            </a:r>
            <a:endParaRPr lang="en-VN" sz="24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  <a:tabLst>
                <a:tab pos="177800" algn="l"/>
                <a:tab pos="3327400" algn="l"/>
              </a:tabLst>
            </a:pPr>
            <a:r>
              <a:rPr lang="en-US" sz="2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</a:t>
            </a:r>
            <a:r>
              <a:rPr lang="en-US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đế quốc, phát xít và tay sai.</a:t>
            </a:r>
            <a:r>
              <a:rPr lang="en-US" sz="2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</a:t>
            </a:r>
            <a:r>
              <a:rPr lang="en-US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phát xít Nhật và tay sai.</a:t>
            </a:r>
          </a:p>
          <a:p>
            <a:pPr lv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13. 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Phong trào cách mạng 1930-1931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phong trào dân chủ 1936-1939 ở Việt Nam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về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A.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Giai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cấp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lãnh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đạo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                              B.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nhiệm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vụ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chiến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lược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C.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nhiệm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vụ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mắt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                          D.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lực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chủ</a:t>
            </a:r>
            <a:r>
              <a:rPr lang="en-US" sz="2400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Arial" pitchFamily="34" charset="0"/>
                <a:cs typeface="Times New Roman" pitchFamily="18" charset="0"/>
              </a:rPr>
              <a:t>yếu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40000"/>
              </a:lnSpc>
              <a:tabLst>
                <a:tab pos="177800" algn="l"/>
                <a:tab pos="3327400" algn="l"/>
              </a:tabLst>
            </a:pPr>
            <a:endParaRPr lang="en-VN" sz="24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miley Face 2">
            <a:extLst>
              <a:ext uri="{FF2B5EF4-FFF2-40B4-BE49-F238E27FC236}">
                <a16:creationId xmlns:a16="http://schemas.microsoft.com/office/drawing/2014/main" id="{C90E92B8-EB7E-2F05-42A0-62DAD849EEC6}"/>
              </a:ext>
            </a:extLst>
          </p:cNvPr>
          <p:cNvSpPr/>
          <p:nvPr/>
        </p:nvSpPr>
        <p:spPr>
          <a:xfrm>
            <a:off x="335376" y="4237159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  <p:sp>
        <p:nvSpPr>
          <p:cNvPr id="4" name="Smiley Face 3">
            <a:extLst>
              <a:ext uri="{FF2B5EF4-FFF2-40B4-BE49-F238E27FC236}">
                <a16:creationId xmlns:a16="http://schemas.microsoft.com/office/drawing/2014/main" id="{FEB28D31-2EE1-0213-3670-E6FAC8E13C88}"/>
              </a:ext>
            </a:extLst>
          </p:cNvPr>
          <p:cNvSpPr/>
          <p:nvPr/>
        </p:nvSpPr>
        <p:spPr>
          <a:xfrm>
            <a:off x="146253" y="6348021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47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DA93A4-CE8F-28F9-CA06-DFC558496229}"/>
              </a:ext>
            </a:extLst>
          </p:cNvPr>
          <p:cNvSpPr txBox="1"/>
          <p:nvPr/>
        </p:nvSpPr>
        <p:spPr>
          <a:xfrm>
            <a:off x="491288" y="284213"/>
            <a:ext cx="11514222" cy="6757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en-US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14.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Nội dung nào sau đây phản ánh </a:t>
            </a:r>
            <a:r>
              <a:rPr lang="en-US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đúng về bước phát triển mới của phong trào cách mạng 1930-1931 so với các phong trào đấu tranh trước đó ở Việt Nam?</a:t>
            </a:r>
            <a:endParaRPr lang="en-VN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en-US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Thực hiện cả hai nhiệm vụ dân tộc và nhiệm vụ dân chủ.</a:t>
            </a:r>
            <a:endParaRPr lang="en-VN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en-US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Không còn sự khủng hoảng về đường lối và giai cấp lãnh đạo cách mạng.</a:t>
            </a:r>
            <a:endParaRPr lang="en-VN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en-US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Phong trào diễn ra với quy mô chưa từng có, quyết liệt và triệt để nhất.</a:t>
            </a:r>
            <a:endParaRPr lang="en-VN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en-US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</a:t>
            </a:r>
            <a:r>
              <a:rPr lang="en-US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Xuất hiện liên minh của các lực lượng cách mạng chủ lực trên thực tế.</a:t>
            </a:r>
          </a:p>
          <a:p>
            <a:pPr>
              <a:lnSpc>
                <a:spcPct val="140000"/>
              </a:lnSpc>
              <a:tabLst>
                <a:tab pos="180340" algn="l"/>
                <a:tab pos="1710055" algn="l"/>
                <a:tab pos="4770755" algn="l"/>
              </a:tabLst>
            </a:pPr>
            <a:r>
              <a:rPr lang="fr-FR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15.</a:t>
            </a:r>
            <a:r>
              <a:rPr lang="fr-FR" sz="2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kern="100">
                <a:effectLst/>
                <a:latin typeface="Times New Roman Regular"/>
                <a:ea typeface="Calibri" panose="020F0502020204030204" pitchFamily="34" charset="0"/>
                <a:cs typeface="Times New Roman Regular"/>
              </a:rPr>
              <a:t>Từ lý luận đến thực tiễn cho thấy, các hình thức mặt trận dân tộc thống nhất ở Việt Nam (1930-1945) đều có điểm tương đồng là</a:t>
            </a:r>
            <a:endParaRPr lang="en-VN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  <a:tabLst>
                <a:tab pos="180340" algn="l"/>
                <a:tab pos="1710055" algn="l"/>
                <a:tab pos="4770755" algn="l"/>
              </a:tabLst>
            </a:pPr>
            <a:r>
              <a:rPr lang="en-US" sz="2400" b="1" kern="100">
                <a:effectLst/>
                <a:latin typeface="Times New Roman Regular"/>
                <a:ea typeface="Calibri" panose="020F0502020204030204" pitchFamily="34" charset="0"/>
                <a:cs typeface="Times New Roman Regular"/>
              </a:rPr>
              <a:t>A.</a:t>
            </a:r>
            <a:r>
              <a:rPr lang="en-US" sz="2400" kern="100">
                <a:effectLst/>
                <a:latin typeface="Times New Roman Regular"/>
                <a:ea typeface="Calibri" panose="020F0502020204030204" pitchFamily="34" charset="0"/>
                <a:cs typeface="Times New Roman Regular"/>
              </a:rPr>
              <a:t> đặt dưới sự chỉ đạo của Quốc tế cộng sản và thực hiện đoàn kết quốc tế.</a:t>
            </a:r>
            <a:endParaRPr lang="en-VN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  <a:tabLst>
                <a:tab pos="180340" algn="l"/>
                <a:tab pos="1710055" algn="l"/>
                <a:tab pos="4770755" algn="l"/>
              </a:tabLst>
            </a:pPr>
            <a:r>
              <a:rPr lang="en-US" sz="2400" b="1" kern="100">
                <a:effectLst/>
                <a:latin typeface="Times New Roman Regular"/>
                <a:ea typeface="Calibri" panose="020F0502020204030204" pitchFamily="34" charset="0"/>
                <a:cs typeface="Times New Roman Regular"/>
              </a:rPr>
              <a:t>B.</a:t>
            </a:r>
            <a:r>
              <a:rPr lang="en-US" sz="2400" kern="100">
                <a:effectLst/>
                <a:latin typeface="Times New Roman Regular"/>
                <a:ea typeface="Calibri" panose="020F0502020204030204" pitchFamily="34" charset="0"/>
                <a:cs typeface="Times New Roman Regular"/>
              </a:rPr>
              <a:t> nơi quy tụ sức mạnh toàn dân tộc thực hiện mục tiêu giải phóng dân tộc.</a:t>
            </a:r>
            <a:endParaRPr lang="en-VN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  <a:tabLst>
                <a:tab pos="180340" algn="l"/>
                <a:tab pos="1710055" algn="l"/>
                <a:tab pos="4770755" algn="l"/>
              </a:tabLst>
            </a:pPr>
            <a:r>
              <a:rPr lang="en-US" sz="2400" b="1" kern="100">
                <a:effectLst/>
                <a:latin typeface="Times New Roman Regular"/>
                <a:ea typeface="Calibri" panose="020F0502020204030204" pitchFamily="34" charset="0"/>
                <a:cs typeface="Times New Roman Regular"/>
              </a:rPr>
              <a:t>C.</a:t>
            </a:r>
            <a:r>
              <a:rPr lang="en-US" sz="2400" kern="100">
                <a:effectLst/>
                <a:latin typeface="Times New Roman Regular"/>
                <a:ea typeface="Calibri" panose="020F0502020204030204" pitchFamily="34" charset="0"/>
                <a:cs typeface="Times New Roman Regular"/>
              </a:rPr>
              <a:t> bắt nguồn từ chủ nghĩa yêu nước với tổ chức cơ sở là các Hội cứu quốc.</a:t>
            </a:r>
            <a:endParaRPr lang="en-VN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  <a:tabLst>
                <a:tab pos="180340" algn="l"/>
                <a:tab pos="1710055" algn="l"/>
                <a:tab pos="4770755" algn="l"/>
              </a:tabLst>
            </a:pPr>
            <a:r>
              <a:rPr lang="en-US" sz="2400" b="1" kern="100">
                <a:solidFill>
                  <a:srgbClr val="000000"/>
                </a:solidFill>
                <a:effectLst/>
                <a:latin typeface="Times New Roman Regular"/>
                <a:ea typeface="Calibri" panose="020F0502020204030204" pitchFamily="34" charset="0"/>
                <a:cs typeface="Times New Roman Regular"/>
              </a:rPr>
              <a:t>D.</a:t>
            </a:r>
            <a:r>
              <a:rPr lang="en-US" sz="2400" kern="100">
                <a:solidFill>
                  <a:srgbClr val="000000"/>
                </a:solidFill>
                <a:effectLst/>
                <a:latin typeface="Times New Roman Regular"/>
                <a:ea typeface="Calibri" panose="020F0502020204030204" pitchFamily="34" charset="0"/>
                <a:cs typeface="Times New Roman Regular"/>
              </a:rPr>
              <a:t> khối đoàn kết Đông Dương thực hiện giải phóng các dân tộc Đông Dương.</a:t>
            </a:r>
            <a:endParaRPr lang="en-VN" sz="2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endParaRPr lang="en-VN" sz="24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miley Face 1">
            <a:extLst>
              <a:ext uri="{FF2B5EF4-FFF2-40B4-BE49-F238E27FC236}">
                <a16:creationId xmlns:a16="http://schemas.microsoft.com/office/drawing/2014/main" id="{2FCABC89-6CC7-651A-3AB1-DB3352CC1424}"/>
              </a:ext>
            </a:extLst>
          </p:cNvPr>
          <p:cNvSpPr/>
          <p:nvPr/>
        </p:nvSpPr>
        <p:spPr>
          <a:xfrm>
            <a:off x="419096" y="2403533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  <p:sp>
        <p:nvSpPr>
          <p:cNvPr id="3" name="Smiley Face 2">
            <a:extLst>
              <a:ext uri="{FF2B5EF4-FFF2-40B4-BE49-F238E27FC236}">
                <a16:creationId xmlns:a16="http://schemas.microsoft.com/office/drawing/2014/main" id="{E8EACF47-DFD9-9C8A-23D5-7328B3F2B18B}"/>
              </a:ext>
            </a:extLst>
          </p:cNvPr>
          <p:cNvSpPr/>
          <p:nvPr/>
        </p:nvSpPr>
        <p:spPr>
          <a:xfrm>
            <a:off x="444911" y="5081085"/>
            <a:ext cx="469231" cy="397043"/>
          </a:xfrm>
          <a:prstGeom prst="smileyFac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34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F33B41B-6318-FA14-1C70-4B83E321B9C7}"/>
              </a:ext>
            </a:extLst>
          </p:cNvPr>
          <p:cNvSpPr txBox="1"/>
          <p:nvPr/>
        </p:nvSpPr>
        <p:spPr>
          <a:xfrm>
            <a:off x="278731" y="842211"/>
            <a:ext cx="11634537" cy="5565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1. Từ năm 1930, kinh tế Việt Nam bước vào thời kì………………………………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do tác động của cuộc…………………………………………….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2. Tháng 6 – 1936, chính phủ Mặt trận nhân dân lên cầm quyền ở Pháp đã thi hành một số chính sách…………….. ở……………………………….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3. Bản chỉ thị Nhật – Pháp bắn nhau và hành động của chúng ta (12/3/1945) đã xác định kẻ thù chính của nhân dân Đông Dương là……………………………..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4. Năm 1941, sau khi về nước, Nguyễn Ái Quốc đã chọn……………………………….  để xây dựng…………………………….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5. Hội nghị lần thứ 8 Ban chấp hành Trung ương đã xác định hình thái của cuộc khởi nghĩa ở nước ta là …………………………………..</a:t>
            </a:r>
            <a:endParaRPr lang="en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AAABC5-783F-D841-F504-B9254D7487FC}"/>
              </a:ext>
            </a:extLst>
          </p:cNvPr>
          <p:cNvSpPr txBox="1"/>
          <p:nvPr/>
        </p:nvSpPr>
        <p:spPr>
          <a:xfrm>
            <a:off x="2069432" y="276731"/>
            <a:ext cx="8121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LỊCH SỬ KHÔNG KHÓ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970B31-F9C4-E650-D78E-67810391CA1C}"/>
              </a:ext>
            </a:extLst>
          </p:cNvPr>
          <p:cNvSpPr txBox="1"/>
          <p:nvPr/>
        </p:nvSpPr>
        <p:spPr>
          <a:xfrm>
            <a:off x="6954251" y="914403"/>
            <a:ext cx="3645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VN" sz="2400" b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hủng hoảng, suy thoái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C45FD3-10F0-8C13-56B4-62971699738A}"/>
              </a:ext>
            </a:extLst>
          </p:cNvPr>
          <p:cNvSpPr txBox="1"/>
          <p:nvPr/>
        </p:nvSpPr>
        <p:spPr>
          <a:xfrm>
            <a:off x="3124199" y="1462525"/>
            <a:ext cx="4780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VN" sz="2400" b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hủng hoảng kinh tế 1929-1933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8CF3C0-7558-7744-CC4B-0FE70A15C857}"/>
              </a:ext>
            </a:extLst>
          </p:cNvPr>
          <p:cNvSpPr txBox="1"/>
          <p:nvPr/>
        </p:nvSpPr>
        <p:spPr>
          <a:xfrm>
            <a:off x="1728536" y="2574253"/>
            <a:ext cx="1395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 bộ</a:t>
            </a:r>
            <a:endParaRPr lang="en-VN" sz="2400" b="1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6C27C0-3B04-59C6-0A66-B231F03793F6}"/>
              </a:ext>
            </a:extLst>
          </p:cNvPr>
          <p:cNvSpPr txBox="1"/>
          <p:nvPr/>
        </p:nvSpPr>
        <p:spPr>
          <a:xfrm>
            <a:off x="3848102" y="2594311"/>
            <a:ext cx="3645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 địa</a:t>
            </a:r>
            <a:endParaRPr lang="en-VN" sz="2400" b="1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722CD1-A11C-25CD-311C-B5FD9EF56A35}"/>
              </a:ext>
            </a:extLst>
          </p:cNvPr>
          <p:cNvSpPr txBox="1"/>
          <p:nvPr/>
        </p:nvSpPr>
        <p:spPr>
          <a:xfrm>
            <a:off x="5386136" y="3665937"/>
            <a:ext cx="3645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xít Nhật</a:t>
            </a:r>
            <a:endParaRPr lang="en-VN" sz="2400" b="1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6061C3-7BC9-F60D-BE83-809D1140DBEC}"/>
              </a:ext>
            </a:extLst>
          </p:cNvPr>
          <p:cNvSpPr txBox="1"/>
          <p:nvPr/>
        </p:nvSpPr>
        <p:spPr>
          <a:xfrm>
            <a:off x="7491662" y="4238123"/>
            <a:ext cx="3645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Bằng</a:t>
            </a:r>
            <a:endParaRPr lang="en-VN" sz="2400" b="1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655A33-83A7-D47B-7008-7603015FC0BD}"/>
              </a:ext>
            </a:extLst>
          </p:cNvPr>
          <p:cNvSpPr txBox="1"/>
          <p:nvPr/>
        </p:nvSpPr>
        <p:spPr>
          <a:xfrm>
            <a:off x="1728536" y="4754155"/>
            <a:ext cx="3645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 cứ địa cách mạng</a:t>
            </a:r>
            <a:endParaRPr lang="en-VN" sz="2400" b="1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91D54C-E2E3-5010-C498-B2EDC39B5A0D}"/>
              </a:ext>
            </a:extLst>
          </p:cNvPr>
          <p:cNvSpPr txBox="1"/>
          <p:nvPr/>
        </p:nvSpPr>
        <p:spPr>
          <a:xfrm>
            <a:off x="1728535" y="5862269"/>
            <a:ext cx="84622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khởi nghĩa từng phần tiến lên tổng khởi nghĩa.</a:t>
            </a:r>
            <a:endParaRPr lang="en-VN" sz="2400" b="1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77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2" descr="Hình ảnh Xô Vector Hoặc Màu Minh Họa PNG , Xô Clipart, Kim Loại, Gầu Múc  PNG và Vector với nền trong suốt để tải xuống miễn phí">
            <a:extLst>
              <a:ext uri="{FF2B5EF4-FFF2-40B4-BE49-F238E27FC236}">
                <a16:creationId xmlns:a16="http://schemas.microsoft.com/office/drawing/2014/main" id="{0646D344-EA7E-B423-1186-CA21D9E8AA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2222" y="1675341"/>
            <a:ext cx="2420410" cy="2420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ình ảnh : sổ tay, đang làm việc, cây bút, ngón tay, Văn phòng, sinh viên,  kinh doanh, giấy, giáo dục, Đóng lên, Chữ viết tay, học tập, Tài liệu, Ghi  chú,">
            <a:extLst>
              <a:ext uri="{FF2B5EF4-FFF2-40B4-BE49-F238E27FC236}">
                <a16:creationId xmlns:a16="http://schemas.microsoft.com/office/drawing/2014/main" id="{AB086AA9-52E9-54F5-5C08-612A5EB84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85038" y="2982692"/>
            <a:ext cx="5096955" cy="339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CDCC2F5-F23E-0DAF-1F51-7D12DE6DA649}"/>
              </a:ext>
            </a:extLst>
          </p:cNvPr>
          <p:cNvSpPr txBox="1"/>
          <p:nvPr/>
        </p:nvSpPr>
        <p:spPr>
          <a:xfrm>
            <a:off x="4957011" y="144379"/>
            <a:ext cx="6738165" cy="25706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VN" sz="2200">
                <a:latin typeface="Times New Roman" panose="02020603050405020304" pitchFamily="18" charset="0"/>
                <a:cs typeface="Times New Roman" panose="02020603050405020304" pitchFamily="18" charset="0"/>
              </a:rPr>
              <a:t>Đỉnh cao của phong trào cách mạng 1930-1931.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VN" sz="2200">
                <a:latin typeface="Times New Roman" panose="02020603050405020304" pitchFamily="18" charset="0"/>
                <a:cs typeface="Times New Roman" panose="02020603050405020304" pitchFamily="18" charset="0"/>
              </a:rPr>
              <a:t>Học tập theo mô hình chính quyền ở nước Nga Xô Viết.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VN" sz="2200">
                <a:latin typeface="Times New Roman" panose="02020603050405020304" pitchFamily="18" charset="0"/>
                <a:cs typeface="Times New Roman" panose="02020603050405020304" pitchFamily="18" charset="0"/>
              </a:rPr>
              <a:t>Thành lập ở hai tỉnh Nghệ An và Hà Tĩnh.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VN" sz="2200">
                <a:latin typeface="Times New Roman" panose="02020603050405020304" pitchFamily="18" charset="0"/>
                <a:cs typeface="Times New Roman" panose="02020603050405020304" pitchFamily="18" charset="0"/>
              </a:rPr>
              <a:t>Thi hành nhiều chính sách tiến bộ, thể hiện bản chất của chính quyền cách mạng của dân, do dân, vì dân.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630F749-342D-8BD2-63BE-EF3E8E90F07C}"/>
              </a:ext>
            </a:extLst>
          </p:cNvPr>
          <p:cNvSpPr/>
          <p:nvPr/>
        </p:nvSpPr>
        <p:spPr>
          <a:xfrm>
            <a:off x="1185128" y="4903566"/>
            <a:ext cx="2307653" cy="101500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XÔ VIẾT</a:t>
            </a:r>
          </a:p>
        </p:txBody>
      </p:sp>
    </p:spTree>
    <p:extLst>
      <p:ext uri="{BB962C8B-B14F-4D97-AF65-F5344CB8AC3E}">
        <p14:creationId xmlns:p14="http://schemas.microsoft.com/office/powerpoint/2010/main" val="228772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6" name="Rectangle 3080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088" name="Group 3082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3084" name="Freeform: Shape 3083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5" name="Rectangle 3084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87" name="Rectangle 3086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9" name="Isosceles Triangle 3088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Diện tích và dân số Việt Nam hiện nay là bao nhiêu?">
            <a:extLst>
              <a:ext uri="{FF2B5EF4-FFF2-40B4-BE49-F238E27FC236}">
                <a16:creationId xmlns:a16="http://schemas.microsoft.com/office/drawing/2014/main" id="{EA37A4EB-0EB0-92F2-DF1C-65937993A2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18971" y="1826406"/>
            <a:ext cx="3628161" cy="2485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Viết Tên Thư Pháp">
            <a:extLst>
              <a:ext uri="{FF2B5EF4-FFF2-40B4-BE49-F238E27FC236}">
                <a16:creationId xmlns:a16="http://schemas.microsoft.com/office/drawing/2014/main" id="{90BE6CD0-0F7D-8068-27B7-7C952CC8E4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32123" y="2780561"/>
            <a:ext cx="2785705" cy="2785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59A17CE-5A44-E88D-9AFC-13037823FF7B}"/>
              </a:ext>
            </a:extLst>
          </p:cNvPr>
          <p:cNvSpPr txBox="1"/>
          <p:nvPr/>
        </p:nvSpPr>
        <p:spPr>
          <a:xfrm>
            <a:off x="5311828" y="350475"/>
            <a:ext cx="6607783" cy="22166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45745" indent="-245745" defTabSz="786384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r>
              <a:rPr lang="en-VN" sz="2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 lập tại Hội nghị lần thứ 8 BCH Trung ương (tháng 5/1941).</a:t>
            </a:r>
          </a:p>
          <a:p>
            <a:pPr marL="245745" indent="-245745" defTabSz="786384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r>
              <a:rPr lang="en-VN" sz="2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 mặt trận riêng đầu tiên của Việt Nam.</a:t>
            </a:r>
          </a:p>
          <a:p>
            <a:pPr marL="245745" indent="-245745" defTabSz="786384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r>
              <a:rPr lang="en-VN" sz="2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 chủ trương sáng tạo của Nguyễn Ái Quốc.</a:t>
            </a:r>
            <a:endParaRPr lang="en-VN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6A4133-A483-3615-58A9-25DAE1BBF666}"/>
              </a:ext>
            </a:extLst>
          </p:cNvPr>
          <p:cNvSpPr txBox="1"/>
          <p:nvPr/>
        </p:nvSpPr>
        <p:spPr>
          <a:xfrm>
            <a:off x="194855" y="4470072"/>
            <a:ext cx="6607782" cy="1631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45745" indent="-245745" defTabSz="786384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r>
              <a:rPr lang="en-VN" sz="2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Giải quyết vấn đề dân tộc trong khuôn khổ các nước Đông Dương  (thực hiện quyền tự quyết dân tộc).</a:t>
            </a:r>
          </a:p>
          <a:p>
            <a:pPr marL="245745" indent="-245745" defTabSz="786384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r>
              <a:rPr lang="en-VN" sz="2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 mặt trận duy nhất thực hiện chức năng chính quyền.</a:t>
            </a:r>
            <a:endParaRPr lang="en-VN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F3D06E08-D71D-9DEE-DC9B-A8720F4BC35A}"/>
              </a:ext>
            </a:extLst>
          </p:cNvPr>
          <p:cNvSpPr/>
          <p:nvPr/>
        </p:nvSpPr>
        <p:spPr>
          <a:xfrm>
            <a:off x="1085677" y="643467"/>
            <a:ext cx="4091810" cy="89027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86384">
              <a:lnSpc>
                <a:spcPct val="150000"/>
              </a:lnSpc>
              <a:spcAft>
                <a:spcPts val="600"/>
              </a:spcAft>
            </a:pPr>
            <a:r>
              <a:rPr lang="en-VN" sz="2580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MẶT TRẬN VIỆT MINH</a:t>
            </a:r>
            <a:endParaRPr lang="en-VN" sz="3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816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3A37DF6-D51B-4A0F-C40B-4E2D695DAF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19770"/>
              </p:ext>
            </p:extLst>
          </p:nvPr>
        </p:nvGraphicFramePr>
        <p:xfrm>
          <a:off x="586741" y="697830"/>
          <a:ext cx="11018517" cy="5939779"/>
        </p:xfrm>
        <a:graphic>
          <a:graphicData uri="http://schemas.openxmlformats.org/drawingml/2006/table">
            <a:tbl>
              <a:tblPr firstRow="1" firstCol="1" bandRow="1"/>
              <a:tblGrid>
                <a:gridCol w="1855670">
                  <a:extLst>
                    <a:ext uri="{9D8B030D-6E8A-4147-A177-3AD203B41FA5}">
                      <a16:colId xmlns:a16="http://schemas.microsoft.com/office/drawing/2014/main" val="1855554695"/>
                    </a:ext>
                  </a:extLst>
                </a:gridCol>
                <a:gridCol w="4752473">
                  <a:extLst>
                    <a:ext uri="{9D8B030D-6E8A-4147-A177-3AD203B41FA5}">
                      <a16:colId xmlns:a16="http://schemas.microsoft.com/office/drawing/2014/main" val="995821439"/>
                    </a:ext>
                  </a:extLst>
                </a:gridCol>
                <a:gridCol w="4410374">
                  <a:extLst>
                    <a:ext uri="{9D8B030D-6E8A-4147-A177-3AD203B41FA5}">
                      <a16:colId xmlns:a16="http://schemas.microsoft.com/office/drawing/2014/main" val="3447550011"/>
                    </a:ext>
                  </a:extLst>
                </a:gridCol>
              </a:tblGrid>
              <a:tr h="6978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Thời gian</a:t>
                      </a:r>
                      <a:endParaRPr lang="en-US" sz="2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b="1" kern="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Mặt trận</a:t>
                      </a:r>
                      <a:endParaRPr lang="en-US" sz="2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Lưu ý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3311514"/>
                  </a:ext>
                </a:extLst>
              </a:tr>
              <a:tr h="7117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1930 - 1931</a:t>
                      </a:r>
                      <a:endParaRPr lang="en-US" sz="2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Chưa có mặt trận</a:t>
                      </a:r>
                      <a:endParaRPr lang="en-US" sz="2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US" sz="2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3335801"/>
                  </a:ext>
                </a:extLst>
              </a:tr>
              <a:tr h="9023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1936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Mặt trận thống nhất </a:t>
                      </a:r>
                      <a:r>
                        <a:rPr lang="en-US" sz="2200" b="1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nhân dân </a:t>
                      </a: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phản đế Đông Dương.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Mặt trận chung của 3 nước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Đông Dương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7610123"/>
                  </a:ext>
                </a:extLst>
              </a:tr>
              <a:tr h="8110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1938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Mặt trận thống nhất </a:t>
                      </a:r>
                      <a:r>
                        <a:rPr lang="en-US" sz="2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dân chủ </a:t>
                      </a: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đông Dương.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8968254"/>
                  </a:ext>
                </a:extLst>
              </a:tr>
              <a:tr h="8132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1939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Mặt trận thống nhất </a:t>
                      </a:r>
                      <a:r>
                        <a:rPr lang="en-US" sz="2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dân tộc </a:t>
                      </a:r>
                      <a:r>
                        <a:rPr lang="en-US" sz="2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phản đế Đông Dương</a:t>
                      </a:r>
                      <a:endParaRPr lang="en-US" sz="2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264196"/>
                  </a:ext>
                </a:extLst>
              </a:tr>
              <a:tr h="6617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1941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Mặt trận </a:t>
                      </a:r>
                      <a:r>
                        <a:rPr lang="en-US" sz="22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Việt minh</a:t>
                      </a: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Mặt trận riêng của Việt Nam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434887"/>
                  </a:ext>
                </a:extLst>
              </a:tr>
              <a:tr h="6617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1951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Mặt trận </a:t>
                      </a:r>
                      <a:r>
                        <a:rPr lang="en-US" sz="2200" b="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Liên Việt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3402112"/>
                  </a:ext>
                </a:extLst>
              </a:tr>
              <a:tr h="6617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1960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Mặt trận dân tộc giải phóng miền Nam Việt Nam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Mặt trận của nhân dân miền Nam, tham gia đấu tranh ngoại giao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640554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4C4F3B7-176E-1F20-B2DB-E267BB1E9AEB}"/>
              </a:ext>
            </a:extLst>
          </p:cNvPr>
          <p:cNvSpPr txBox="1"/>
          <p:nvPr/>
        </p:nvSpPr>
        <p:spPr>
          <a:xfrm>
            <a:off x="1022684" y="96256"/>
            <a:ext cx="105825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HÌNH THỨC MẶT TRẬN CHÍNH THỜI KÌ 1930 - 1975</a:t>
            </a:r>
          </a:p>
        </p:txBody>
      </p:sp>
    </p:spTree>
    <p:extLst>
      <p:ext uri="{BB962C8B-B14F-4D97-AF65-F5344CB8AC3E}">
        <p14:creationId xmlns:p14="http://schemas.microsoft.com/office/powerpoint/2010/main" val="3221837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ác giả Nhật bỏ tiền túi nghiên cứu về nạn đói thảm khốc ở Việt Nam - Tác  giả">
            <a:extLst>
              <a:ext uri="{FF2B5EF4-FFF2-40B4-BE49-F238E27FC236}">
                <a16:creationId xmlns:a16="http://schemas.microsoft.com/office/drawing/2014/main" id="{B9D56C6D-C351-B34D-141B-67FE43F36D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5"/>
          <a:stretch/>
        </p:blipFill>
        <p:spPr bwMode="auto">
          <a:xfrm>
            <a:off x="72188" y="96261"/>
            <a:ext cx="6208296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8071EBA-8CF0-7E8A-9B75-DAE5078E9002}"/>
              </a:ext>
            </a:extLst>
          </p:cNvPr>
          <p:cNvSpPr/>
          <p:nvPr/>
        </p:nvSpPr>
        <p:spPr>
          <a:xfrm>
            <a:off x="4812631" y="336883"/>
            <a:ext cx="7146757" cy="126331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ĐÓI/ THÓC/ PHÁ/ QUYẾT/ KHO/ NẠN/ QUYẾT</a:t>
            </a:r>
            <a:endParaRPr lang="en-US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1F956395-FD44-16AB-7B95-9BA1146E9E00}"/>
              </a:ext>
            </a:extLst>
          </p:cNvPr>
          <p:cNvSpPr/>
          <p:nvPr/>
        </p:nvSpPr>
        <p:spPr>
          <a:xfrm>
            <a:off x="4812631" y="336883"/>
            <a:ext cx="7146757" cy="126331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 KHO THÓC, GIẢI QUYẾT NẠN ĐÓI</a:t>
            </a:r>
            <a:endParaRPr lang="en-US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A5656FDF-1D7D-E20E-1254-261DA317AE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rot="147184">
            <a:off x="5749183" y="2518672"/>
            <a:ext cx="6376785" cy="332175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9B28B8-8119-FF9C-44B4-425858311558}"/>
              </a:ext>
            </a:extLst>
          </p:cNvPr>
          <p:cNvSpPr txBox="1"/>
          <p:nvPr/>
        </p:nvSpPr>
        <p:spPr>
          <a:xfrm>
            <a:off x="5859379" y="2777355"/>
            <a:ext cx="6081011" cy="2241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Khẩu hiệu đấu tranh trong cao trào kháng Nhật cứu nước (3/1945).</a:t>
            </a:r>
          </a:p>
          <a:p>
            <a:pPr>
              <a:lnSpc>
                <a:spcPct val="150000"/>
              </a:lnSpc>
            </a:pPr>
            <a:r>
              <a:rPr lang="en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Đáp ứng nguyện vọng cấp bách của nhân dân.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Diễn ra ở Bắc kì và Trung Kì.</a:t>
            </a:r>
          </a:p>
        </p:txBody>
      </p:sp>
    </p:spTree>
    <p:extLst>
      <p:ext uri="{BB962C8B-B14F-4D97-AF65-F5344CB8AC3E}">
        <p14:creationId xmlns:p14="http://schemas.microsoft.com/office/powerpoint/2010/main" val="76598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438610"/>
              </p:ext>
            </p:extLst>
          </p:nvPr>
        </p:nvGraphicFramePr>
        <p:xfrm>
          <a:off x="350921" y="633378"/>
          <a:ext cx="11490158" cy="5906963"/>
        </p:xfrm>
        <a:graphic>
          <a:graphicData uri="http://schemas.openxmlformats.org/drawingml/2006/table">
            <a:tbl>
              <a:tblPr/>
              <a:tblGrid>
                <a:gridCol w="1947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710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32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Nội</a:t>
                      </a:r>
                      <a:r>
                        <a:rPr lang="en-US" sz="2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dung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Phong trào cách mạng 1930-1931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Phong trào dân chủ 1936-1939</a:t>
                      </a:r>
                      <a:endParaRPr lang="vi-VN" sz="22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Hoàn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cảnh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lịch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sử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(Nguyên nhân)</a:t>
                      </a:r>
                      <a:endParaRPr lang="vi-VN" sz="2000" b="1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200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Tác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động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của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khủng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hoảng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kinh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tế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thế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giới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1929-1933.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Chính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sách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khủng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bố</a:t>
                      </a:r>
                      <a:r>
                        <a:rPr lang="en-US" sz="2000" b="1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của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Pháp.</a:t>
                      </a:r>
                      <a:endParaRPr lang="en-US" sz="2000" baseline="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-</a:t>
                      </a:r>
                      <a:r>
                        <a:rPr lang="en-US" sz="2000" b="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ĐCSVN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ra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đời.</a:t>
                      </a:r>
                      <a:endParaRPr lang="vi-VN" sz="2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200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CNPX </a:t>
                      </a:r>
                      <a:r>
                        <a:rPr lang="en-US" sz="20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xuất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hiện…….</a:t>
                      </a:r>
                      <a:endParaRPr lang="en-US" sz="2000" baseline="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Mặt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trận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nhân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dân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Pháp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cầm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quyền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thi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hành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chính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sách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tiến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bộ</a:t>
                      </a:r>
                      <a:endParaRPr lang="vi-VN" sz="2000" baseline="0" dirty="0" err="1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vi-VN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vi-VN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Nghị quyết Hội nghị BCHTƯ (7/1936).</a:t>
                      </a:r>
                      <a:endParaRPr lang="en-US" sz="2000" b="0" baseline="0" dirty="0" err="1">
                        <a:solidFill>
                          <a:schemeClr val="tx1"/>
                        </a:solidFill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Kẻ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thù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trực tiếp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trước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mắt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Đế quốc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Pháp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và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phong kiến</a:t>
                      </a:r>
                      <a:endParaRPr lang="vi-VN" sz="200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Bọn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i="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phản</a:t>
                      </a:r>
                      <a:r>
                        <a:rPr lang="en-US" sz="2000" b="1" i="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i="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động</a:t>
                      </a:r>
                      <a:r>
                        <a:rPr lang="en-US" sz="2000" b="1" i="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thuộc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địa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Pháp.</a:t>
                      </a:r>
                      <a:endParaRPr lang="vi-VN" sz="200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Nhiệm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vụ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mục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tiêu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trước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mắt</a:t>
                      </a:r>
                      <a:endParaRPr lang="vi-VN" sz="2000" b="1" baseline="0" dirty="0" err="1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Chống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đế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quốc, chống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phong kiến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giành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“độc lập dân tộc” ”ruộng đất dân cày”.</a:t>
                      </a:r>
                      <a:endParaRPr lang="vi-VN" sz="2000" b="1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Chống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chế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độ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phản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động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thuộc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địa…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đòi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tự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do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dân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chủ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cơm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áo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hòa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bình</a:t>
                      </a:r>
                      <a:endParaRPr lang="vi-VN" sz="2000" b="1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7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Lực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lượng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endParaRPr lang="vi-VN" sz="2000" b="1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Chủ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yếu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là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công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nhân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nông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dân</a:t>
                      </a:r>
                      <a:endParaRPr lang="vi-VN" sz="200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Đông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đảo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các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giai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cấp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tầng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lớp, chủ yếu các lực lượng dân chủ tiến bộ.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7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Mặt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trận</a:t>
                      </a:r>
                      <a:endParaRPr lang="vi-VN" sz="2000" b="1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Chưa có mặt trận, mới có liên minh công – nông.</a:t>
                      </a:r>
                      <a:endParaRPr lang="vi-VN" sz="200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200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Mặt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trận thống nhất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nhân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dân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phản</a:t>
                      </a:r>
                      <a:r>
                        <a:rPr lang="en-US" sz="2000" b="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đế</a:t>
                      </a:r>
                      <a:r>
                        <a:rPr lang="en-US" sz="2000" b="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Đông Dương 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(7/1936).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-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Mặt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trận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thống nhất 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dân chủ </a:t>
                      </a:r>
                      <a:r>
                        <a:rPr lang="en-US" sz="2000" b="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Đông</a:t>
                      </a:r>
                      <a:r>
                        <a:rPr lang="en-US" sz="2000" b="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Dương</a:t>
                      </a:r>
                      <a:r>
                        <a:rPr lang="en-US" sz="2000" b="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(3/1938)</a:t>
                      </a:r>
                      <a:endParaRPr lang="vi-VN" sz="200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696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563F4BC-CC80-3CA7-8AAF-1A12EE492A0B}"/>
              </a:ext>
            </a:extLst>
          </p:cNvPr>
          <p:cNvSpPr txBox="1"/>
          <p:nvPr/>
        </p:nvSpPr>
        <p:spPr>
          <a:xfrm>
            <a:off x="350921" y="119234"/>
            <a:ext cx="11490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PHONG TRÀO CÁCH MẠNG 1930-1931 VÀ PHONG TRÀO DÂN CHỦ 1936-1939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9091812-E681-B696-7ABB-72C5839FAF7A}"/>
              </a:ext>
            </a:extLst>
          </p:cNvPr>
          <p:cNvSpPr/>
          <p:nvPr/>
        </p:nvSpPr>
        <p:spPr>
          <a:xfrm>
            <a:off x="2322095" y="1389874"/>
            <a:ext cx="4559968" cy="16964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0B2596-FF14-2B63-9713-C1FDF8378352}"/>
              </a:ext>
            </a:extLst>
          </p:cNvPr>
          <p:cNvSpPr/>
          <p:nvPr/>
        </p:nvSpPr>
        <p:spPr>
          <a:xfrm>
            <a:off x="6882063" y="1383632"/>
            <a:ext cx="4959016" cy="16964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2CBB0E-18AD-5EBF-0E4F-DD813C0CC66F}"/>
              </a:ext>
            </a:extLst>
          </p:cNvPr>
          <p:cNvSpPr/>
          <p:nvPr/>
        </p:nvSpPr>
        <p:spPr>
          <a:xfrm>
            <a:off x="2322095" y="3130308"/>
            <a:ext cx="4559968" cy="673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8324D0-9479-1A01-8307-2369CE740CD4}"/>
              </a:ext>
            </a:extLst>
          </p:cNvPr>
          <p:cNvSpPr/>
          <p:nvPr/>
        </p:nvSpPr>
        <p:spPr>
          <a:xfrm>
            <a:off x="6882063" y="3116180"/>
            <a:ext cx="4959016" cy="673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E445A4-AC2F-83FE-FE58-5C0A7DE9A702}"/>
              </a:ext>
            </a:extLst>
          </p:cNvPr>
          <p:cNvSpPr/>
          <p:nvPr/>
        </p:nvSpPr>
        <p:spPr>
          <a:xfrm>
            <a:off x="2322095" y="3801981"/>
            <a:ext cx="4559968" cy="649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6512431-E3EF-1118-5F91-BA2CA1B5ED7D}"/>
              </a:ext>
            </a:extLst>
          </p:cNvPr>
          <p:cNvSpPr/>
          <p:nvPr/>
        </p:nvSpPr>
        <p:spPr>
          <a:xfrm>
            <a:off x="6882063" y="3801981"/>
            <a:ext cx="4959016" cy="661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8850438-2A59-DF3E-E61B-E43568B7FAEC}"/>
              </a:ext>
            </a:extLst>
          </p:cNvPr>
          <p:cNvSpPr/>
          <p:nvPr/>
        </p:nvSpPr>
        <p:spPr>
          <a:xfrm>
            <a:off x="2322095" y="4463717"/>
            <a:ext cx="4559968" cy="697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352A66-17A8-D4F8-8ADA-B98B78FCD415}"/>
              </a:ext>
            </a:extLst>
          </p:cNvPr>
          <p:cNvSpPr/>
          <p:nvPr/>
        </p:nvSpPr>
        <p:spPr>
          <a:xfrm>
            <a:off x="6882063" y="4463717"/>
            <a:ext cx="4959016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CA0F66-5680-14F0-22D4-9F0783CADA7F}"/>
              </a:ext>
            </a:extLst>
          </p:cNvPr>
          <p:cNvSpPr/>
          <p:nvPr/>
        </p:nvSpPr>
        <p:spPr>
          <a:xfrm>
            <a:off x="2322095" y="5209677"/>
            <a:ext cx="4559968" cy="1365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1D1D2B-5D54-5159-131D-D927A5E3FFE2}"/>
              </a:ext>
            </a:extLst>
          </p:cNvPr>
          <p:cNvSpPr/>
          <p:nvPr/>
        </p:nvSpPr>
        <p:spPr>
          <a:xfrm>
            <a:off x="6882063" y="5185613"/>
            <a:ext cx="4959016" cy="1377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668502"/>
              </p:ext>
            </p:extLst>
          </p:nvPr>
        </p:nvGraphicFramePr>
        <p:xfrm>
          <a:off x="187492" y="318135"/>
          <a:ext cx="11817016" cy="6261290"/>
        </p:xfrm>
        <a:graphic>
          <a:graphicData uri="http://schemas.openxmlformats.org/drawingml/2006/table">
            <a:tbl>
              <a:tblPr/>
              <a:tblGrid>
                <a:gridCol w="1639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3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Nội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dung</a:t>
                      </a:r>
                      <a:endParaRPr lang="vi-VN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Phong trào cách mạng 1930-1931</a:t>
                      </a:r>
                      <a:endParaRPr lang="vi-VN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Phong trào dân chủ 1936-1939</a:t>
                      </a:r>
                      <a:endParaRPr lang="vi-VN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Hình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thức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phương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pháp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đấu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tranh</a:t>
                      </a:r>
                      <a:endParaRPr lang="vi-VN" sz="2000" b="1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210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Bí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mật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bất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hợp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pháp.</a:t>
                      </a:r>
                      <a:endParaRPr lang="en-US" sz="2100" baseline="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-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Đấu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tranh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chính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trị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và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vũ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trang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(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quyết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liệt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triệt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để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).</a:t>
                      </a:r>
                      <a:endParaRPr lang="vi-VN" sz="210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210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Công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khai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và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bí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mật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hợp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pháp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và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bất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hợp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pháp.</a:t>
                      </a:r>
                      <a:endParaRPr lang="en-US" sz="2100" baseline="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Đấu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tranh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chính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trị.</a:t>
                      </a:r>
                      <a:endParaRPr lang="en-US" sz="2100" baseline="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-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Hình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thức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đấu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tranh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mới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: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nghị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trường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báo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chí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…</a:t>
                      </a:r>
                      <a:endParaRPr lang="vi-VN" sz="210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3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Qui</a:t>
                      </a:r>
                      <a:r>
                        <a:rPr lang="en-US" sz="2000" b="1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mô</a:t>
                      </a:r>
                      <a:endParaRPr lang="vi-VN" sz="2000" b="1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Cả</a:t>
                      </a:r>
                      <a:r>
                        <a:rPr lang="en-US" sz="210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nước</a:t>
                      </a:r>
                      <a:r>
                        <a:rPr lang="en-US" sz="210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tập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trung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ở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nông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thôn.</a:t>
                      </a:r>
                      <a:endParaRPr lang="vi-VN" sz="210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Cả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nước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tập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trung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ở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thành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thị.</a:t>
                      </a:r>
                      <a:endParaRPr lang="vi-VN" sz="210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Kết quả, ý nghĩa</a:t>
                      </a:r>
                      <a:endParaRPr lang="vi-VN" sz="2000" b="1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2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Chính quyền Xô Viết.</a:t>
                      </a:r>
                      <a:endParaRPr lang="en-VN" sz="21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2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Hình thành liên minh công nông.</a:t>
                      </a:r>
                      <a:endParaRPr lang="en-VN" sz="21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2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Cuộc tập dượt thứ nhất</a:t>
                      </a:r>
                      <a:r>
                        <a:rPr lang="en-VN" sz="2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.</a:t>
                      </a:r>
                      <a:endParaRPr lang="vi-VN" sz="210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2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Pháp phải nhượng bộ một số yêu sách…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2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Hình thành lực lượng chính trị.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2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Cuộc tập dượt thứ hai.</a:t>
                      </a:r>
                      <a:endParaRPr lang="en-VN" sz="2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Tính chất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Dân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tộc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thống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nhất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quần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chúng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cách mạng,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triệt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để.</a:t>
                      </a:r>
                      <a:endParaRPr lang="vi-VN" sz="210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Dân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tộc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sâu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sắc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dân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chủ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điển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hình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, cách mạng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rõ</a:t>
                      </a:r>
                      <a:r>
                        <a:rPr lang="en-US" sz="2100" baseline="0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100" baseline="0" dirty="0" err="1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nét.</a:t>
                      </a:r>
                      <a:endParaRPr lang="vi-VN" sz="2100" dirty="0"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5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Điểm mới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2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Đây là PT đầu tiên do Đảng lãnh đạo.</a:t>
                      </a:r>
                      <a:endParaRPr lang="en-VN" sz="21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2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Lần đầu tiên thành lập được chính quyền Xô Viết.</a:t>
                      </a:r>
                      <a:endParaRPr lang="en-VN" sz="21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2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Lần đầu tiên hình thành liên minh công- nông.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2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Chống chế độ phản động thuộc địa…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2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Đấu tranh công khai, hợp pháp đòi dân sinh dân chủ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Lần đầu tiên thành lập mặt trận để tập hợp lực lượng cách mạng</a:t>
                      </a:r>
                      <a:endParaRPr lang="en-US" sz="21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66595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214BB608-2DB0-E893-E1FB-2A861991ED5D}"/>
              </a:ext>
            </a:extLst>
          </p:cNvPr>
          <p:cNvSpPr/>
          <p:nvPr/>
        </p:nvSpPr>
        <p:spPr>
          <a:xfrm>
            <a:off x="1852863" y="866274"/>
            <a:ext cx="4596063" cy="1191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5EDF04-9E5A-6630-84A1-AEF5657C3171}"/>
              </a:ext>
            </a:extLst>
          </p:cNvPr>
          <p:cNvSpPr/>
          <p:nvPr/>
        </p:nvSpPr>
        <p:spPr>
          <a:xfrm>
            <a:off x="6448927" y="866275"/>
            <a:ext cx="5555582" cy="12031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1D58C3-ABB9-DA53-12EE-D5B0CBCAF9A7}"/>
              </a:ext>
            </a:extLst>
          </p:cNvPr>
          <p:cNvSpPr/>
          <p:nvPr/>
        </p:nvSpPr>
        <p:spPr>
          <a:xfrm>
            <a:off x="1852863" y="2069433"/>
            <a:ext cx="4596063" cy="469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2AE8E9-90E2-A603-6185-8303EA1707A1}"/>
              </a:ext>
            </a:extLst>
          </p:cNvPr>
          <p:cNvSpPr/>
          <p:nvPr/>
        </p:nvSpPr>
        <p:spPr>
          <a:xfrm>
            <a:off x="6448926" y="2069433"/>
            <a:ext cx="5555582" cy="469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F9A321-D6D8-733E-ECB8-80DE2FB52F7B}"/>
              </a:ext>
            </a:extLst>
          </p:cNvPr>
          <p:cNvSpPr/>
          <p:nvPr/>
        </p:nvSpPr>
        <p:spPr>
          <a:xfrm>
            <a:off x="1852863" y="2538663"/>
            <a:ext cx="4596063" cy="1239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DB57A3-4A34-DB5D-B2DA-612A8B8B6311}"/>
              </a:ext>
            </a:extLst>
          </p:cNvPr>
          <p:cNvSpPr/>
          <p:nvPr/>
        </p:nvSpPr>
        <p:spPr>
          <a:xfrm>
            <a:off x="6448926" y="2550696"/>
            <a:ext cx="5555582" cy="1191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FC346E8-7FEA-AB92-EA12-255795804478}"/>
              </a:ext>
            </a:extLst>
          </p:cNvPr>
          <p:cNvSpPr/>
          <p:nvPr/>
        </p:nvSpPr>
        <p:spPr>
          <a:xfrm>
            <a:off x="1852863" y="3789949"/>
            <a:ext cx="4596063" cy="7820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4EB607-4A78-B53B-309B-361EA41817D3}"/>
              </a:ext>
            </a:extLst>
          </p:cNvPr>
          <p:cNvSpPr/>
          <p:nvPr/>
        </p:nvSpPr>
        <p:spPr>
          <a:xfrm>
            <a:off x="6448926" y="3741821"/>
            <a:ext cx="5555582" cy="8301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AADC91-29B3-CC13-9D6E-0D173A7875C1}"/>
              </a:ext>
            </a:extLst>
          </p:cNvPr>
          <p:cNvSpPr/>
          <p:nvPr/>
        </p:nvSpPr>
        <p:spPr>
          <a:xfrm>
            <a:off x="1852863" y="4572000"/>
            <a:ext cx="4596063" cy="2007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C1714F-58F3-3804-BE71-3034C60478FE}"/>
              </a:ext>
            </a:extLst>
          </p:cNvPr>
          <p:cNvSpPr/>
          <p:nvPr/>
        </p:nvSpPr>
        <p:spPr>
          <a:xfrm>
            <a:off x="6448926" y="4572000"/>
            <a:ext cx="5555582" cy="2019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0" y="286327"/>
            <a:ext cx="12192000" cy="0"/>
          </a:xfrm>
          <a:prstGeom prst="line">
            <a:avLst/>
          </a:prstGeom>
          <a:ln w="57150">
            <a:solidFill>
              <a:srgbClr val="485B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198582"/>
            <a:ext cx="12192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668653"/>
            <a:ext cx="12192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0" y="6562436"/>
            <a:ext cx="12192000" cy="0"/>
          </a:xfrm>
          <a:prstGeom prst="line">
            <a:avLst/>
          </a:prstGeom>
          <a:ln w="57150">
            <a:solidFill>
              <a:srgbClr val="485B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57018" y="0"/>
            <a:ext cx="18473" cy="685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2004674" y="-9621"/>
            <a:ext cx="18473" cy="685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48731" y="0"/>
            <a:ext cx="18473" cy="6858000"/>
          </a:xfrm>
          <a:prstGeom prst="line">
            <a:avLst/>
          </a:prstGeom>
          <a:ln w="38100">
            <a:solidFill>
              <a:srgbClr val="485B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924649" y="0"/>
            <a:ext cx="18473" cy="6858000"/>
          </a:xfrm>
          <a:prstGeom prst="line">
            <a:avLst/>
          </a:prstGeom>
          <a:ln w="38100">
            <a:solidFill>
              <a:srgbClr val="485B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52893" y="-202140"/>
            <a:ext cx="1730922" cy="100584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3971" y="-187253"/>
            <a:ext cx="1730922" cy="1005840"/>
          </a:xfrm>
          <a:prstGeom prst="rect">
            <a:avLst/>
          </a:prstGeom>
        </p:spPr>
      </p:pic>
      <p:pic>
        <p:nvPicPr>
          <p:cNvPr id="35" name="Picture 34">
            <a:hlinkClick r:id="" action="ppaction://noaction"/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8216" y="6041361"/>
            <a:ext cx="1730922" cy="100584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52893" y="6035061"/>
            <a:ext cx="1730922" cy="1005840"/>
          </a:xfrm>
          <a:prstGeom prst="rect">
            <a:avLst/>
          </a:prstGeom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22B1FF18-0733-270E-C3B0-208296183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4408" y="354802"/>
            <a:ext cx="7237204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KẺ THÙ CỦA CÁCH MẠNG 1930 -1945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C3DF638-844E-D474-540A-33D0D7817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16305"/>
              </p:ext>
            </p:extLst>
          </p:nvPr>
        </p:nvGraphicFramePr>
        <p:xfrm>
          <a:off x="840570" y="945090"/>
          <a:ext cx="9927693" cy="5357622"/>
        </p:xfrm>
        <a:graphic>
          <a:graphicData uri="http://schemas.openxmlformats.org/drawingml/2006/table">
            <a:tbl>
              <a:tblPr firstRow="1" firstCol="1" bandRow="1"/>
              <a:tblGrid>
                <a:gridCol w="3165946">
                  <a:extLst>
                    <a:ext uri="{9D8B030D-6E8A-4147-A177-3AD203B41FA5}">
                      <a16:colId xmlns:a16="http://schemas.microsoft.com/office/drawing/2014/main" val="1855554695"/>
                    </a:ext>
                  </a:extLst>
                </a:gridCol>
                <a:gridCol w="1657130">
                  <a:extLst>
                    <a:ext uri="{9D8B030D-6E8A-4147-A177-3AD203B41FA5}">
                      <a16:colId xmlns:a16="http://schemas.microsoft.com/office/drawing/2014/main" val="2828075028"/>
                    </a:ext>
                  </a:extLst>
                </a:gridCol>
                <a:gridCol w="5104617">
                  <a:extLst>
                    <a:ext uri="{9D8B030D-6E8A-4147-A177-3AD203B41FA5}">
                      <a16:colId xmlns:a16="http://schemas.microsoft.com/office/drawing/2014/main" val="995821439"/>
                    </a:ext>
                  </a:extLst>
                </a:gridCol>
              </a:tblGrid>
              <a:tr h="878660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Giai </a:t>
                      </a:r>
                      <a:r>
                        <a:rPr lang="en-US" sz="2800" b="1" kern="1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đoạn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Kẻ thù chính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3311514"/>
                  </a:ext>
                </a:extLst>
              </a:tr>
              <a:tr h="878660">
                <a:tc>
                  <a:txBody>
                    <a:bodyPr/>
                    <a:lstStyle/>
                    <a:p>
                      <a:pPr algn="l"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1930 - 1931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Phát xít Nhật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3335801"/>
                  </a:ext>
                </a:extLst>
              </a:tr>
              <a:tr h="878660">
                <a:tc>
                  <a:txBody>
                    <a:bodyPr/>
                    <a:lstStyle/>
                    <a:p>
                      <a:pPr algn="l"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1936 - 1939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Đế quốc và tay sai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7610123"/>
                  </a:ext>
                </a:extLst>
              </a:tr>
              <a:tr h="878660">
                <a:tc>
                  <a:txBody>
                    <a:bodyPr/>
                    <a:lstStyle/>
                    <a:p>
                      <a:pPr algn="l"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9/1939 – 9/1940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Chế độ phản động thuộc địa.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8968254"/>
                  </a:ext>
                </a:extLst>
              </a:tr>
              <a:tr h="878660">
                <a:tc>
                  <a:txBody>
                    <a:bodyPr/>
                    <a:lstStyle/>
                    <a:p>
                      <a:pPr algn="l"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9/1940 – 9/3/1945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Đế quốc và phong kiến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264196"/>
                  </a:ext>
                </a:extLst>
              </a:tr>
              <a:tr h="878660">
                <a:tc>
                  <a:txBody>
                    <a:bodyPr/>
                    <a:lstStyle/>
                    <a:p>
                      <a:pPr algn="l"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Từ  9/3/1945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endParaRPr lang="en-US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Đế quốc Pháp – phát xít Nhật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434887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9A1FF61C-F3E5-5463-78B9-D35C999A5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7347" y="2701721"/>
            <a:ext cx="885134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E6117F5-63F0-2633-6312-A60CE96E1BF7}"/>
              </a:ext>
            </a:extLst>
          </p:cNvPr>
          <p:cNvCxnSpPr/>
          <p:nvPr/>
        </p:nvCxnSpPr>
        <p:spPr>
          <a:xfrm>
            <a:off x="4018547" y="2310063"/>
            <a:ext cx="1648327" cy="262288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420EBE9-C9BA-B7F1-05EA-A8D0D76CA308}"/>
              </a:ext>
            </a:extLst>
          </p:cNvPr>
          <p:cNvCxnSpPr/>
          <p:nvPr/>
        </p:nvCxnSpPr>
        <p:spPr>
          <a:xfrm>
            <a:off x="4018547" y="3248526"/>
            <a:ext cx="1684421" cy="84221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91F1A0E-8749-AFD9-0946-524621B3DE8C}"/>
              </a:ext>
            </a:extLst>
          </p:cNvPr>
          <p:cNvCxnSpPr>
            <a:cxnSpLocks/>
          </p:cNvCxnSpPr>
          <p:nvPr/>
        </p:nvCxnSpPr>
        <p:spPr>
          <a:xfrm flipV="1">
            <a:off x="4018547" y="3248526"/>
            <a:ext cx="1684421" cy="914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6707965-376E-B02E-B6E4-F7E6850A732C}"/>
              </a:ext>
            </a:extLst>
          </p:cNvPr>
          <p:cNvCxnSpPr>
            <a:cxnSpLocks/>
          </p:cNvCxnSpPr>
          <p:nvPr/>
        </p:nvCxnSpPr>
        <p:spPr>
          <a:xfrm flipV="1">
            <a:off x="4006515" y="2236935"/>
            <a:ext cx="1696453" cy="35757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8ACCDB3-32ED-90A3-238C-3136C2C7DEC1}"/>
              </a:ext>
            </a:extLst>
          </p:cNvPr>
          <p:cNvCxnSpPr/>
          <p:nvPr/>
        </p:nvCxnSpPr>
        <p:spPr>
          <a:xfrm>
            <a:off x="4018547" y="4932947"/>
            <a:ext cx="1648327" cy="84221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7193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2081</Words>
  <Application>Microsoft Macintosh PowerPoint</Application>
  <PresentationFormat>Widescreen</PresentationFormat>
  <Paragraphs>199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Times New Roman Regular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Huu Duc</dc:creator>
  <cp:lastModifiedBy>Huu Duc</cp:lastModifiedBy>
  <cp:revision>28</cp:revision>
  <dcterms:created xsi:type="dcterms:W3CDTF">2023-05-15T12:06:45Z</dcterms:created>
  <dcterms:modified xsi:type="dcterms:W3CDTF">2023-05-16T09:32:03Z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2023-05-15T12:56:27Z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6fcaf4f0-119d-425c-abf2-a516780d5463</vt:lpwstr>
  </property>
  <property fmtid="{D5CDD505-2E9C-101B-9397-08002B2CF9AE}" pid="7" name="MSIP_Label_defa4170-0d19-0005-0004-bc88714345d2_ActionId">
    <vt:lpwstr>7b603794-fec1-4309-956d-5478ddb9b6aa</vt:lpwstr>
  </property>
  <property fmtid="{D5CDD505-2E9C-101B-9397-08002B2CF9AE}" pid="8" name="MSIP_Label_defa4170-0d19-0005-0004-bc88714345d2_ContentBits">
    <vt:lpwstr>0</vt:lpwstr>
  </property>
</Properties>
</file>