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520" r:id="rId2"/>
    <p:sldId id="522" r:id="rId3"/>
    <p:sldId id="363" r:id="rId4"/>
    <p:sldId id="501" r:id="rId5"/>
    <p:sldId id="371" r:id="rId6"/>
    <p:sldId id="361" r:id="rId7"/>
    <p:sldId id="482" r:id="rId8"/>
    <p:sldId id="483" r:id="rId9"/>
    <p:sldId id="518" r:id="rId10"/>
    <p:sldId id="433" r:id="rId11"/>
    <p:sldId id="452" r:id="rId12"/>
    <p:sldId id="523" r:id="rId13"/>
    <p:sldId id="516" r:id="rId14"/>
    <p:sldId id="517" r:id="rId15"/>
    <p:sldId id="448" r:id="rId16"/>
    <p:sldId id="498" r:id="rId17"/>
    <p:sldId id="502" r:id="rId18"/>
    <p:sldId id="521" r:id="rId19"/>
    <p:sldId id="383" r:id="rId20"/>
    <p:sldId id="471" r:id="rId21"/>
    <p:sldId id="513" r:id="rId22"/>
    <p:sldId id="514" r:id="rId23"/>
    <p:sldId id="515" r:id="rId24"/>
    <p:sldId id="457" r:id="rId25"/>
    <p:sldId id="494" r:id="rId26"/>
    <p:sldId id="479" r:id="rId27"/>
    <p:sldId id="480" r:id="rId28"/>
    <p:sldId id="519" r:id="rId29"/>
    <p:sldId id="511" r:id="rId30"/>
    <p:sldId id="512" r:id="rId31"/>
    <p:sldId id="481" r:id="rId32"/>
    <p:sldId id="387" r:id="rId33"/>
    <p:sldId id="472" r:id="rId34"/>
    <p:sldId id="487" r:id="rId35"/>
    <p:sldId id="488" r:id="rId36"/>
    <p:sldId id="490" r:id="rId37"/>
    <p:sldId id="458" r:id="rId38"/>
    <p:sldId id="503" r:id="rId39"/>
    <p:sldId id="504" r:id="rId40"/>
    <p:sldId id="505" r:id="rId41"/>
    <p:sldId id="506" r:id="rId42"/>
    <p:sldId id="507" r:id="rId43"/>
    <p:sldId id="508" r:id="rId44"/>
    <p:sldId id="394" r:id="rId45"/>
    <p:sldId id="489" r:id="rId46"/>
    <p:sldId id="431" r:id="rId47"/>
    <p:sldId id="509" r:id="rId48"/>
    <p:sldId id="510" r:id="rId49"/>
    <p:sldId id="486" r:id="rId50"/>
    <p:sldId id="525" r:id="rId51"/>
    <p:sldId id="399" r:id="rId52"/>
    <p:sldId id="397" r:id="rId53"/>
    <p:sldId id="524" r:id="rId54"/>
    <p:sldId id="39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24D6D6"/>
    <a:srgbClr val="009900"/>
    <a:srgbClr val="00FFFF"/>
    <a:srgbClr val="FFFF66"/>
    <a:srgbClr val="08B836"/>
    <a:srgbClr val="CCCC00"/>
    <a:srgbClr val="CC9900"/>
    <a:srgbClr val="2AF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765" autoAdjust="0"/>
  </p:normalViewPr>
  <p:slideViewPr>
    <p:cSldViewPr snapToGrid="0">
      <p:cViewPr varScale="1">
        <p:scale>
          <a:sx n="63" d="100"/>
          <a:sy n="63" d="100"/>
        </p:scale>
        <p:origin x="-1020" y="-96"/>
      </p:cViewPr>
      <p:guideLst>
        <p:guide orient="horz" pos="212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HTH\D&#226;n%20c&#432;%20v&#224;%20kinh%20t&#7871;\Bi&#7875;u%20&#273;&#7891;%20bu&#7893;i%205.exe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HTH\D&#226;n%20c&#432;%20v&#224;%20kinh%20t&#7871;\Bi&#7875;u%20&#273;&#7891;%20bu&#7893;i%205.exe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Sheet14!$A$2</c:f>
              <c:strCache>
                <c:ptCount val="1"/>
                <c:pt idx="0">
                  <c:v>Dân số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77626598262518E-3"/>
                  <c:y val="-0.254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296540121219035E-3"/>
                  <c:y val="-0.291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626598262518E-3"/>
                  <c:y val="-0.310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626598262518E-3"/>
                  <c:y val="-0.33333333333333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556330804109796E-7"/>
                  <c:y val="-0.33796332750072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Sheet14!$B$1:$G$1</c:f>
              <c:numCache>
                <c:formatCode>General</c:formatCode>
                <c:ptCount val="6"/>
                <c:pt idx="0">
                  <c:v>1989</c:v>
                </c:pt>
                <c:pt idx="1">
                  <c:v>1999</c:v>
                </c:pt>
                <c:pt idx="2">
                  <c:v>2009</c:v>
                </c:pt>
                <c:pt idx="3">
                  <c:v>2015</c:v>
                </c:pt>
                <c:pt idx="4">
                  <c:v>2019</c:v>
                </c:pt>
              </c:numCache>
            </c:numRef>
          </c:cat>
          <c:val>
            <c:numRef>
              <c:f>Sheet14!$B$2:$G$2</c:f>
              <c:numCache>
                <c:formatCode>General</c:formatCode>
                <c:ptCount val="6"/>
                <c:pt idx="0">
                  <c:v>66.5</c:v>
                </c:pt>
                <c:pt idx="1">
                  <c:v>79</c:v>
                </c:pt>
                <c:pt idx="2">
                  <c:v>87.1</c:v>
                </c:pt>
                <c:pt idx="3">
                  <c:v>91.7</c:v>
                </c:pt>
                <c:pt idx="4">
                  <c:v>96.2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968512"/>
        <c:axId val="139970432"/>
      </c:barChart>
      <c:catAx>
        <c:axId val="139968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n-US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Năm</a:t>
                </a:r>
              </a:p>
            </c:rich>
          </c:tx>
          <c:layout>
            <c:manualLayout>
              <c:xMode val="edge"/>
              <c:yMode val="edge"/>
              <c:x val="0.74398992946776421"/>
              <c:y val="0.856821937928772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9970432"/>
        <c:crosses val="autoZero"/>
        <c:auto val="1"/>
        <c:lblAlgn val="ctr"/>
        <c:lblOffset val="100"/>
        <c:noMultiLvlLbl val="0"/>
      </c:catAx>
      <c:valAx>
        <c:axId val="1399704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n-US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Triệu</a:t>
                </a:r>
                <a:r>
                  <a:rPr lang="en-US" sz="12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người</a:t>
                </a:r>
                <a:endPara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5968588854106878E-2"/>
              <c:y val="1.425278239099719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9968512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3308445731337991"/>
          <c:y val="0.87706510644502766"/>
          <c:w val="0.19983159967492697"/>
          <c:h val="8.3717191601049873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Sheet2!$C$5</c:f>
              <c:strCache>
                <c:ptCount val="1"/>
                <c:pt idx="0">
                  <c:v>2005</c:v>
                </c:pt>
              </c:strCache>
            </c:strRef>
          </c:tx>
          <c:dLbls>
            <c:dLbl>
              <c:idx val="1"/>
              <c:layout>
                <c:manualLayout>
                  <c:x val="0.41193886837536936"/>
                  <c:y val="-0.3981482101149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Sheet2!$A$6:$B$8</c:f>
              <c:strCache>
                <c:ptCount val="3"/>
                <c:pt idx="0">
                  <c:v>Nông, lâm thủy sản</c:v>
                </c:pt>
                <c:pt idx="1">
                  <c:v>Công nghiệp-xây dựng</c:v>
                </c:pt>
                <c:pt idx="2">
                  <c:v>Dịch vụ</c:v>
                </c:pt>
              </c:strCache>
            </c:strRef>
          </c:cat>
          <c:val>
            <c:numRef>
              <c:f>Sheet2!$C$6:$C$8</c:f>
              <c:numCache>
                <c:formatCode>General</c:formatCode>
                <c:ptCount val="3"/>
                <c:pt idx="0">
                  <c:v>57.3</c:v>
                </c:pt>
                <c:pt idx="1">
                  <c:v>18.2</c:v>
                </c:pt>
                <c:pt idx="2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Sheet2!$C$11</c:f>
              <c:strCache>
                <c:ptCount val="1"/>
                <c:pt idx="0">
                  <c:v>2017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Sheet2!$A$12:$B$14</c:f>
              <c:strCache>
                <c:ptCount val="3"/>
                <c:pt idx="0">
                  <c:v>Nông, lâm thủy sản</c:v>
                </c:pt>
                <c:pt idx="1">
                  <c:v>Công nghiệp-xây dựng</c:v>
                </c:pt>
                <c:pt idx="2">
                  <c:v>Dịch vụ</c:v>
                </c:pt>
              </c:strCache>
            </c:strRef>
          </c:cat>
          <c:val>
            <c:numRef>
              <c:f>Sheet2!$C$12:$C$14</c:f>
              <c:numCache>
                <c:formatCode>General</c:formatCode>
                <c:ptCount val="3"/>
                <c:pt idx="0">
                  <c:v>44</c:v>
                </c:pt>
                <c:pt idx="1">
                  <c:v>22.8</c:v>
                </c:pt>
                <c:pt idx="2">
                  <c:v>33.200000000000003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9370B-6622-4332-B339-0F74D5569538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8A1B7E-B913-4598-9223-EFAFD9D0521D}">
      <dgm:prSet phldrT="[Text]"/>
      <dgm:spPr/>
      <dgm:t>
        <a:bodyPr/>
        <a:lstStyle/>
        <a:p>
          <a:r>
            <a:rPr lang="en-US" b="1" err="1">
              <a:solidFill>
                <a:schemeClr val="tx1"/>
              </a:solidFill>
            </a:rPr>
            <a:t>Đặc</a:t>
          </a:r>
          <a:r>
            <a:rPr lang="en-US" b="1">
              <a:solidFill>
                <a:schemeClr val="tx1"/>
              </a:solidFill>
            </a:rPr>
            <a:t> </a:t>
          </a:r>
          <a:r>
            <a:rPr lang="en-US" b="1" err="1">
              <a:solidFill>
                <a:schemeClr val="tx1"/>
              </a:solidFill>
            </a:rPr>
            <a:t>điểm</a:t>
          </a:r>
          <a:endParaRPr lang="en-US" b="1">
            <a:solidFill>
              <a:schemeClr val="tx1"/>
            </a:solidFill>
          </a:endParaRPr>
        </a:p>
      </dgm:t>
    </dgm:pt>
    <dgm:pt modelId="{FF50EAC1-8FF0-4A3F-820B-FB754D819708}" type="parTrans" cxnId="{5D966BFD-A5B4-495E-8782-881854F5263F}">
      <dgm:prSet/>
      <dgm:spPr/>
      <dgm:t>
        <a:bodyPr/>
        <a:lstStyle/>
        <a:p>
          <a:endParaRPr lang="en-US"/>
        </a:p>
      </dgm:t>
    </dgm:pt>
    <dgm:pt modelId="{42549146-7D35-4015-B24F-7D0F85BE5259}" type="sibTrans" cxnId="{5D966BFD-A5B4-495E-8782-881854F5263F}">
      <dgm:prSet/>
      <dgm:spPr/>
      <dgm:t>
        <a:bodyPr/>
        <a:lstStyle/>
        <a:p>
          <a:endParaRPr lang="en-US"/>
        </a:p>
      </dgm:t>
    </dgm:pt>
    <dgm:pt modelId="{25D6A347-C869-431C-A551-279BE87E787D}">
      <dgm:prSet phldrT="[Text]" custT="1"/>
      <dgm:spPr/>
      <dgm:t>
        <a:bodyPr/>
        <a:lstStyle/>
        <a:p>
          <a:pPr>
            <a:lnSpc>
              <a:spcPts val="2500"/>
            </a:lnSpc>
            <a:spcAft>
              <a:spcPts val="0"/>
            </a:spcAft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2E207-489E-4AF8-A0A9-058DEB339A52}" type="parTrans" cxnId="{15D86AF1-C972-4B52-8B78-40E9EFE60E2B}">
      <dgm:prSet/>
      <dgm:spPr/>
      <dgm:t>
        <a:bodyPr/>
        <a:lstStyle/>
        <a:p>
          <a:endParaRPr lang="en-US"/>
        </a:p>
      </dgm:t>
    </dgm:pt>
    <dgm:pt modelId="{26E8BFD6-174B-44D9-B929-44FEFB2C9718}" type="sibTrans" cxnId="{15D86AF1-C972-4B52-8B78-40E9EFE60E2B}">
      <dgm:prSet/>
      <dgm:spPr/>
      <dgm:t>
        <a:bodyPr/>
        <a:lstStyle/>
        <a:p>
          <a:endParaRPr lang="en-US"/>
        </a:p>
      </dgm:t>
    </dgm:pt>
    <dgm:pt modelId="{E88ADB7A-7C5A-4501-BC4E-41BE9D76A25F}">
      <dgm:prSet phldrT="[Text]"/>
      <dgm:spPr/>
      <dgm:t>
        <a:bodyPr/>
        <a:lstStyle/>
        <a:p>
          <a:r>
            <a:rPr lang="en-US" b="1" err="1"/>
            <a:t>Mạng</a:t>
          </a:r>
          <a:r>
            <a:rPr lang="en-US" b="1"/>
            <a:t> </a:t>
          </a:r>
          <a:r>
            <a:rPr lang="en-US" b="1" err="1"/>
            <a:t>lưới</a:t>
          </a:r>
          <a:endParaRPr lang="en-US" b="1"/>
        </a:p>
      </dgm:t>
    </dgm:pt>
    <dgm:pt modelId="{6B2BAE8C-8BAB-44A1-9633-7477CA2B9472}" type="parTrans" cxnId="{B4E3331A-5D44-42D3-88DC-34BE6F0EEA66}">
      <dgm:prSet/>
      <dgm:spPr/>
      <dgm:t>
        <a:bodyPr/>
        <a:lstStyle/>
        <a:p>
          <a:endParaRPr lang="en-US"/>
        </a:p>
      </dgm:t>
    </dgm:pt>
    <dgm:pt modelId="{3DE7282E-C789-44A6-AE87-BAB4CD662ACA}" type="sibTrans" cxnId="{B4E3331A-5D44-42D3-88DC-34BE6F0EEA66}">
      <dgm:prSet/>
      <dgm:spPr/>
      <dgm:t>
        <a:bodyPr/>
        <a:lstStyle/>
        <a:p>
          <a:endParaRPr lang="en-US"/>
        </a:p>
      </dgm:t>
    </dgm:pt>
    <dgm:pt modelId="{51C42C96-2FF5-4D43-AA94-3AB5972C2B28}">
      <dgm:prSet phldrT="[Text]"/>
      <dgm:spPr/>
      <dgm:t>
        <a:bodyPr/>
        <a:lstStyle/>
        <a:p>
          <a:r>
            <a:rPr lang="en-US" b="1" err="1">
              <a:solidFill>
                <a:schemeClr val="tx1"/>
              </a:solidFill>
            </a:rPr>
            <a:t>Ảnh</a:t>
          </a:r>
          <a:r>
            <a:rPr lang="en-US" b="1">
              <a:solidFill>
                <a:schemeClr val="tx1"/>
              </a:solidFill>
            </a:rPr>
            <a:t> </a:t>
          </a:r>
          <a:r>
            <a:rPr lang="en-US" b="1" err="1">
              <a:solidFill>
                <a:schemeClr val="tx1"/>
              </a:solidFill>
            </a:rPr>
            <a:t>hưởng</a:t>
          </a:r>
          <a:endParaRPr lang="en-US" b="1">
            <a:solidFill>
              <a:schemeClr val="tx1"/>
            </a:solidFill>
          </a:endParaRPr>
        </a:p>
      </dgm:t>
    </dgm:pt>
    <dgm:pt modelId="{EE4FF499-10BC-4411-9751-0B4744BA3B3D}" type="parTrans" cxnId="{96217CDA-848E-4450-8C9A-4CBA6FF2E24F}">
      <dgm:prSet/>
      <dgm:spPr/>
      <dgm:t>
        <a:bodyPr/>
        <a:lstStyle/>
        <a:p>
          <a:endParaRPr lang="en-US"/>
        </a:p>
      </dgm:t>
    </dgm:pt>
    <dgm:pt modelId="{4D40C963-9B07-4748-97A1-F64E99674870}" type="sibTrans" cxnId="{96217CDA-848E-4450-8C9A-4CBA6FF2E24F}">
      <dgm:prSet/>
      <dgm:spPr/>
      <dgm:t>
        <a:bodyPr/>
        <a:lstStyle/>
        <a:p>
          <a:endParaRPr lang="en-US"/>
        </a:p>
      </dgm:t>
    </dgm:pt>
    <dgm:pt modelId="{5B01A0DC-141F-479D-A174-4EF0B7EBD990}">
      <dgm:prSet phldrT="[Text]" custT="1"/>
      <dgm:spPr/>
      <dgm:t>
        <a:bodyPr/>
        <a:lstStyle/>
        <a:p>
          <a:endParaRPr lang="en-US" sz="1600" b="1" kern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E6D31-A716-4E8F-B22F-77B876660A8F}" type="parTrans" cxnId="{DEF768EC-7BCC-46BF-8955-78A1789A8635}">
      <dgm:prSet/>
      <dgm:spPr/>
      <dgm:t>
        <a:bodyPr/>
        <a:lstStyle/>
        <a:p>
          <a:endParaRPr lang="en-US"/>
        </a:p>
      </dgm:t>
    </dgm:pt>
    <dgm:pt modelId="{C39C21CB-14AC-40F8-8877-061E7C19489B}" type="sibTrans" cxnId="{DEF768EC-7BCC-46BF-8955-78A1789A8635}">
      <dgm:prSet/>
      <dgm:spPr/>
      <dgm:t>
        <a:bodyPr/>
        <a:lstStyle/>
        <a:p>
          <a:endParaRPr lang="en-US"/>
        </a:p>
      </dgm:t>
    </dgm:pt>
    <dgm:pt modelId="{57C09DB8-3687-4362-BDB1-06F40AB276C9}">
      <dgm:prSet phldrT="[Text]"/>
      <dgm:spPr/>
      <dgm:t>
        <a:bodyPr/>
        <a:lstStyle/>
        <a:p>
          <a:r>
            <a:rPr lang="en-US" b="1" err="1"/>
            <a:t>Chú</a:t>
          </a:r>
          <a:r>
            <a:rPr lang="en-US" b="1"/>
            <a:t> ý</a:t>
          </a:r>
        </a:p>
      </dgm:t>
    </dgm:pt>
    <dgm:pt modelId="{1A63CD27-47DF-493B-B02A-153E030CDC32}" type="parTrans" cxnId="{1260D75E-F1E0-44DD-A3DA-C0A4D0F071A7}">
      <dgm:prSet/>
      <dgm:spPr/>
      <dgm:t>
        <a:bodyPr/>
        <a:lstStyle/>
        <a:p>
          <a:endParaRPr lang="en-US"/>
        </a:p>
      </dgm:t>
    </dgm:pt>
    <dgm:pt modelId="{E40C8300-1D1D-4212-8001-270C963F9310}" type="sibTrans" cxnId="{1260D75E-F1E0-44DD-A3DA-C0A4D0F071A7}">
      <dgm:prSet/>
      <dgm:spPr/>
      <dgm:t>
        <a:bodyPr/>
        <a:lstStyle/>
        <a:p>
          <a:endParaRPr lang="en-US"/>
        </a:p>
      </dgm:t>
    </dgm:pt>
    <dgm:pt modelId="{C2DB15D3-5E21-4F9F-88C2-089348F42697}">
      <dgm:prSet phldrT="[Text]" custT="1"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FBDFF-977C-492D-BDCC-4096544FE6FC}" type="parTrans" cxnId="{A580F52E-6734-4930-B7DC-F682D19ACC42}">
      <dgm:prSet/>
      <dgm:spPr/>
      <dgm:t>
        <a:bodyPr/>
        <a:lstStyle/>
        <a:p>
          <a:endParaRPr lang="en-US"/>
        </a:p>
      </dgm:t>
    </dgm:pt>
    <dgm:pt modelId="{CD6D518D-066D-45D8-9F86-3CA762E6571F}" type="sibTrans" cxnId="{A580F52E-6734-4930-B7DC-F682D19ACC42}">
      <dgm:prSet/>
      <dgm:spPr/>
      <dgm:t>
        <a:bodyPr/>
        <a:lstStyle/>
        <a:p>
          <a:endParaRPr lang="en-US"/>
        </a:p>
      </dgm:t>
    </dgm:pt>
    <dgm:pt modelId="{79228E1D-344E-48DB-A152-2614EA294479}">
      <dgm:prSet phldrT="[Text]" custT="1"/>
      <dgm:spPr/>
      <dgm:t>
        <a:bodyPr/>
        <a:lstStyle/>
        <a:p>
          <a:pPr marL="0" indent="0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80929-AF7B-43C4-936B-89C582986B86}" type="parTrans" cxnId="{AB43151F-C685-4BBB-A7D5-A4C07B1329E9}">
      <dgm:prSet/>
      <dgm:spPr/>
      <dgm:t>
        <a:bodyPr/>
        <a:lstStyle/>
        <a:p>
          <a:endParaRPr lang="en-US"/>
        </a:p>
      </dgm:t>
    </dgm:pt>
    <dgm:pt modelId="{8CF6D1CF-775E-44A8-A2B8-8008EF86C860}" type="sibTrans" cxnId="{AB43151F-C685-4BBB-A7D5-A4C07B1329E9}">
      <dgm:prSet/>
      <dgm:spPr/>
      <dgm:t>
        <a:bodyPr/>
        <a:lstStyle/>
        <a:p>
          <a:endParaRPr lang="en-US"/>
        </a:p>
      </dgm:t>
    </dgm:pt>
    <dgm:pt modelId="{1E76474A-F422-4D90-AD2A-AAB24C29FFAF}" type="pres">
      <dgm:prSet presAssocID="{5C09370B-6622-4332-B339-0F74D556953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AC6FE090-7B89-46F0-811F-B797033EE655}" type="pres">
      <dgm:prSet presAssocID="{5C09370B-6622-4332-B339-0F74D5569538}" presName="children" presStyleCnt="0"/>
      <dgm:spPr/>
    </dgm:pt>
    <dgm:pt modelId="{DFF1BE5B-9B53-41AD-8983-C4FD56B4A082}" type="pres">
      <dgm:prSet presAssocID="{5C09370B-6622-4332-B339-0F74D5569538}" presName="child1group" presStyleCnt="0"/>
      <dgm:spPr/>
    </dgm:pt>
    <dgm:pt modelId="{D07A7712-CD53-4D92-8AD1-19B3D7778ABF}" type="pres">
      <dgm:prSet presAssocID="{5C09370B-6622-4332-B339-0F74D5569538}" presName="child1" presStyleLbl="bgAcc1" presStyleIdx="0" presStyleCnt="4" custScaleX="165830" custLinFactNeighborX="-37470" custLinFactNeighborY="1532"/>
      <dgm:spPr/>
      <dgm:t>
        <a:bodyPr/>
        <a:lstStyle/>
        <a:p>
          <a:endParaRPr lang="vi-VN"/>
        </a:p>
      </dgm:t>
    </dgm:pt>
    <dgm:pt modelId="{DE7CF371-D7EF-4B2C-AA17-3DD5B45F65AE}" type="pres">
      <dgm:prSet presAssocID="{5C09370B-6622-4332-B339-0F74D556953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69ABC58-1F21-421A-B1B7-C42B51ADD36F}" type="pres">
      <dgm:prSet presAssocID="{5C09370B-6622-4332-B339-0F74D5569538}" presName="child2group" presStyleCnt="0"/>
      <dgm:spPr/>
    </dgm:pt>
    <dgm:pt modelId="{9300D0A4-6E6A-4008-8168-79305306F83A}" type="pres">
      <dgm:prSet presAssocID="{5C09370B-6622-4332-B339-0F74D5569538}" presName="child2" presStyleLbl="bgAcc1" presStyleIdx="1" presStyleCnt="4" custScaleX="178665" custLinFactNeighborX="58828" custLinFactNeighborY="1532"/>
      <dgm:spPr/>
      <dgm:t>
        <a:bodyPr/>
        <a:lstStyle/>
        <a:p>
          <a:endParaRPr lang="vi-VN"/>
        </a:p>
      </dgm:t>
    </dgm:pt>
    <dgm:pt modelId="{53C950B8-8706-40FD-B892-3D57A64876D4}" type="pres">
      <dgm:prSet presAssocID="{5C09370B-6622-4332-B339-0F74D556953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7504D0B-4DB3-4427-B11C-03FAE85FBA8A}" type="pres">
      <dgm:prSet presAssocID="{5C09370B-6622-4332-B339-0F74D5569538}" presName="child3group" presStyleCnt="0"/>
      <dgm:spPr/>
    </dgm:pt>
    <dgm:pt modelId="{91068BC7-0852-490B-9F06-F9A660BFA495}" type="pres">
      <dgm:prSet presAssocID="{5C09370B-6622-4332-B339-0F74D5569538}" presName="child3" presStyleLbl="bgAcc1" presStyleIdx="2" presStyleCnt="4" custScaleX="146198" custScaleY="158920" custLinFactNeighborX="61288" custLinFactNeighborY="-18353"/>
      <dgm:spPr/>
      <dgm:t>
        <a:bodyPr/>
        <a:lstStyle/>
        <a:p>
          <a:endParaRPr lang="vi-VN"/>
        </a:p>
      </dgm:t>
    </dgm:pt>
    <dgm:pt modelId="{4E58707B-80CE-45B6-8BB3-504BF1E988BB}" type="pres">
      <dgm:prSet presAssocID="{5C09370B-6622-4332-B339-0F74D556953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D910C2A-C4B7-4031-8DB1-B837DA4A240A}" type="pres">
      <dgm:prSet presAssocID="{5C09370B-6622-4332-B339-0F74D5569538}" presName="child4group" presStyleCnt="0"/>
      <dgm:spPr/>
    </dgm:pt>
    <dgm:pt modelId="{64A4A78C-4062-40D1-B56A-9A55EE9C0185}" type="pres">
      <dgm:prSet presAssocID="{5C09370B-6622-4332-B339-0F74D5569538}" presName="child4" presStyleLbl="bgAcc1" presStyleIdx="3" presStyleCnt="4" custScaleX="174838" custScaleY="112883" custLinFactNeighborX="-40371" custLinFactNeighborY="271"/>
      <dgm:spPr/>
      <dgm:t>
        <a:bodyPr/>
        <a:lstStyle/>
        <a:p>
          <a:endParaRPr lang="vi-VN"/>
        </a:p>
      </dgm:t>
    </dgm:pt>
    <dgm:pt modelId="{33457EAF-8DD5-413D-8622-7035745D5F92}" type="pres">
      <dgm:prSet presAssocID="{5C09370B-6622-4332-B339-0F74D556953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345ABD2-54A6-4E07-A952-9AFF9DE5D3ED}" type="pres">
      <dgm:prSet presAssocID="{5C09370B-6622-4332-B339-0F74D5569538}" presName="childPlaceholder" presStyleCnt="0"/>
      <dgm:spPr/>
    </dgm:pt>
    <dgm:pt modelId="{B03EB0C9-E979-4BA4-9260-08EB9AF0C0F9}" type="pres">
      <dgm:prSet presAssocID="{5C09370B-6622-4332-B339-0F74D5569538}" presName="circle" presStyleCnt="0"/>
      <dgm:spPr/>
    </dgm:pt>
    <dgm:pt modelId="{B69C6E66-3A71-4ACB-95E5-78D75E295953}" type="pres">
      <dgm:prSet presAssocID="{5C09370B-6622-4332-B339-0F74D556953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697451F-4131-4EB3-B649-C5B7AA9FA401}" type="pres">
      <dgm:prSet presAssocID="{5C09370B-6622-4332-B339-0F74D556953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85DB480-8CC6-4BCC-8E8E-850F0DB5FD6F}" type="pres">
      <dgm:prSet presAssocID="{5C09370B-6622-4332-B339-0F74D556953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7C9E89E-91D8-456F-981D-2FD7A8A3B853}" type="pres">
      <dgm:prSet presAssocID="{5C09370B-6622-4332-B339-0F74D556953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5393AA8-83D1-4EEC-98F6-2B8D34592464}" type="pres">
      <dgm:prSet presAssocID="{5C09370B-6622-4332-B339-0F74D5569538}" presName="quadrantPlaceholder" presStyleCnt="0"/>
      <dgm:spPr/>
    </dgm:pt>
    <dgm:pt modelId="{5B225828-C102-410B-ABED-9F1FC6238743}" type="pres">
      <dgm:prSet presAssocID="{5C09370B-6622-4332-B339-0F74D5569538}" presName="center1" presStyleLbl="fgShp" presStyleIdx="0" presStyleCnt="2"/>
      <dgm:spPr/>
    </dgm:pt>
    <dgm:pt modelId="{3AF16AA1-0317-4F4D-AC29-CF3C28D60114}" type="pres">
      <dgm:prSet presAssocID="{5C09370B-6622-4332-B339-0F74D5569538}" presName="center2" presStyleLbl="fgShp" presStyleIdx="1" presStyleCnt="2"/>
      <dgm:spPr/>
    </dgm:pt>
  </dgm:ptLst>
  <dgm:cxnLst>
    <dgm:cxn modelId="{DEF768EC-7BCC-46BF-8955-78A1789A8635}" srcId="{51C42C96-2FF5-4D43-AA94-3AB5972C2B28}" destId="{5B01A0DC-141F-479D-A174-4EF0B7EBD990}" srcOrd="0" destOrd="0" parTransId="{DDEE6D31-A716-4E8F-B22F-77B876660A8F}" sibTransId="{C39C21CB-14AC-40F8-8877-061E7C19489B}"/>
    <dgm:cxn modelId="{96217CDA-848E-4450-8C9A-4CBA6FF2E24F}" srcId="{5C09370B-6622-4332-B339-0F74D5569538}" destId="{51C42C96-2FF5-4D43-AA94-3AB5972C2B28}" srcOrd="2" destOrd="0" parTransId="{EE4FF499-10BC-4411-9751-0B4744BA3B3D}" sibTransId="{4D40C963-9B07-4748-97A1-F64E99674870}"/>
    <dgm:cxn modelId="{F7DE0F85-3ADE-4FE9-8ECB-77A4FC5AA609}" type="presOf" srcId="{25D6A347-C869-431C-A551-279BE87E787D}" destId="{DE7CF371-D7EF-4B2C-AA17-3DD5B45F65AE}" srcOrd="1" destOrd="0" presId="urn:microsoft.com/office/officeart/2005/8/layout/cycle4"/>
    <dgm:cxn modelId="{8AE454CD-4891-4B5B-B0BA-36BDBC1B52DC}" type="presOf" srcId="{51C42C96-2FF5-4D43-AA94-3AB5972C2B28}" destId="{885DB480-8CC6-4BCC-8E8E-850F0DB5FD6F}" srcOrd="0" destOrd="0" presId="urn:microsoft.com/office/officeart/2005/8/layout/cycle4"/>
    <dgm:cxn modelId="{A580F52E-6734-4930-B7DC-F682D19ACC42}" srcId="{57C09DB8-3687-4362-BDB1-06F40AB276C9}" destId="{C2DB15D3-5E21-4F9F-88C2-089348F42697}" srcOrd="0" destOrd="0" parTransId="{FEDFBDFF-977C-492D-BDCC-4096544FE6FC}" sibTransId="{CD6D518D-066D-45D8-9F86-3CA762E6571F}"/>
    <dgm:cxn modelId="{60D2AB1F-08FB-41D1-B568-F46FB15495F6}" type="presOf" srcId="{57C09DB8-3687-4362-BDB1-06F40AB276C9}" destId="{27C9E89E-91D8-456F-981D-2FD7A8A3B853}" srcOrd="0" destOrd="0" presId="urn:microsoft.com/office/officeart/2005/8/layout/cycle4"/>
    <dgm:cxn modelId="{1260D75E-F1E0-44DD-A3DA-C0A4D0F071A7}" srcId="{5C09370B-6622-4332-B339-0F74D5569538}" destId="{57C09DB8-3687-4362-BDB1-06F40AB276C9}" srcOrd="3" destOrd="0" parTransId="{1A63CD27-47DF-493B-B02A-153E030CDC32}" sibTransId="{E40C8300-1D1D-4212-8001-270C963F9310}"/>
    <dgm:cxn modelId="{7E3E28FD-8193-4D13-A9E4-EEB59D6DBF70}" type="presOf" srcId="{25D6A347-C869-431C-A551-279BE87E787D}" destId="{D07A7712-CD53-4D92-8AD1-19B3D7778ABF}" srcOrd="0" destOrd="0" presId="urn:microsoft.com/office/officeart/2005/8/layout/cycle4"/>
    <dgm:cxn modelId="{119C3659-5B5A-4C05-B691-B534F6D9BEE6}" type="presOf" srcId="{5B01A0DC-141F-479D-A174-4EF0B7EBD990}" destId="{91068BC7-0852-490B-9F06-F9A660BFA495}" srcOrd="0" destOrd="0" presId="urn:microsoft.com/office/officeart/2005/8/layout/cycle4"/>
    <dgm:cxn modelId="{2EBFD5C7-60C4-48E1-8501-B43DE1428325}" type="presOf" srcId="{5C09370B-6622-4332-B339-0F74D5569538}" destId="{1E76474A-F422-4D90-AD2A-AAB24C29FFAF}" srcOrd="0" destOrd="0" presId="urn:microsoft.com/office/officeart/2005/8/layout/cycle4"/>
    <dgm:cxn modelId="{F0826AC6-C105-47DB-A1C0-5DEB595FF842}" type="presOf" srcId="{79228E1D-344E-48DB-A152-2614EA294479}" destId="{9300D0A4-6E6A-4008-8168-79305306F83A}" srcOrd="0" destOrd="0" presId="urn:microsoft.com/office/officeart/2005/8/layout/cycle4"/>
    <dgm:cxn modelId="{873DF8B2-A676-4728-B30C-BBAD67DDF5A1}" type="presOf" srcId="{79228E1D-344E-48DB-A152-2614EA294479}" destId="{53C950B8-8706-40FD-B892-3D57A64876D4}" srcOrd="1" destOrd="0" presId="urn:microsoft.com/office/officeart/2005/8/layout/cycle4"/>
    <dgm:cxn modelId="{64A3F52D-A627-438E-AD80-94AF6614AA37}" type="presOf" srcId="{C2DB15D3-5E21-4F9F-88C2-089348F42697}" destId="{33457EAF-8DD5-413D-8622-7035745D5F92}" srcOrd="1" destOrd="0" presId="urn:microsoft.com/office/officeart/2005/8/layout/cycle4"/>
    <dgm:cxn modelId="{A394786B-EC53-47DC-B50B-77BD153B0303}" type="presOf" srcId="{5B01A0DC-141F-479D-A174-4EF0B7EBD990}" destId="{4E58707B-80CE-45B6-8BB3-504BF1E988BB}" srcOrd="1" destOrd="0" presId="urn:microsoft.com/office/officeart/2005/8/layout/cycle4"/>
    <dgm:cxn modelId="{B5950069-72B3-4231-9BBD-18107F9761BF}" type="presOf" srcId="{C2DB15D3-5E21-4F9F-88C2-089348F42697}" destId="{64A4A78C-4062-40D1-B56A-9A55EE9C0185}" srcOrd="0" destOrd="0" presId="urn:microsoft.com/office/officeart/2005/8/layout/cycle4"/>
    <dgm:cxn modelId="{AB43151F-C685-4BBB-A7D5-A4C07B1329E9}" srcId="{E88ADB7A-7C5A-4501-BC4E-41BE9D76A25F}" destId="{79228E1D-344E-48DB-A152-2614EA294479}" srcOrd="0" destOrd="0" parTransId="{65D80929-AF7B-43C4-936B-89C582986B86}" sibTransId="{8CF6D1CF-775E-44A8-A2B8-8008EF86C860}"/>
    <dgm:cxn modelId="{5D966BFD-A5B4-495E-8782-881854F5263F}" srcId="{5C09370B-6622-4332-B339-0F74D5569538}" destId="{758A1B7E-B913-4598-9223-EFAFD9D0521D}" srcOrd="0" destOrd="0" parTransId="{FF50EAC1-8FF0-4A3F-820B-FB754D819708}" sibTransId="{42549146-7D35-4015-B24F-7D0F85BE5259}"/>
    <dgm:cxn modelId="{15D86AF1-C972-4B52-8B78-40E9EFE60E2B}" srcId="{758A1B7E-B913-4598-9223-EFAFD9D0521D}" destId="{25D6A347-C869-431C-A551-279BE87E787D}" srcOrd="0" destOrd="0" parTransId="{8502E207-489E-4AF8-A0A9-058DEB339A52}" sibTransId="{26E8BFD6-174B-44D9-B929-44FEFB2C9718}"/>
    <dgm:cxn modelId="{7E66C252-9206-4F6F-A90E-DAC640889BB5}" type="presOf" srcId="{E88ADB7A-7C5A-4501-BC4E-41BE9D76A25F}" destId="{B697451F-4131-4EB3-B649-C5B7AA9FA401}" srcOrd="0" destOrd="0" presId="urn:microsoft.com/office/officeart/2005/8/layout/cycle4"/>
    <dgm:cxn modelId="{B4E3331A-5D44-42D3-88DC-34BE6F0EEA66}" srcId="{5C09370B-6622-4332-B339-0F74D5569538}" destId="{E88ADB7A-7C5A-4501-BC4E-41BE9D76A25F}" srcOrd="1" destOrd="0" parTransId="{6B2BAE8C-8BAB-44A1-9633-7477CA2B9472}" sibTransId="{3DE7282E-C789-44A6-AE87-BAB4CD662ACA}"/>
    <dgm:cxn modelId="{7C332E2A-DD53-442D-A695-F4666A024501}" type="presOf" srcId="{758A1B7E-B913-4598-9223-EFAFD9D0521D}" destId="{B69C6E66-3A71-4ACB-95E5-78D75E295953}" srcOrd="0" destOrd="0" presId="urn:microsoft.com/office/officeart/2005/8/layout/cycle4"/>
    <dgm:cxn modelId="{DD8DBFDB-A133-45DB-83EA-F7B2F52EF5C5}" type="presParOf" srcId="{1E76474A-F422-4D90-AD2A-AAB24C29FFAF}" destId="{AC6FE090-7B89-46F0-811F-B797033EE655}" srcOrd="0" destOrd="0" presId="urn:microsoft.com/office/officeart/2005/8/layout/cycle4"/>
    <dgm:cxn modelId="{5D68A864-A2DD-411E-9C88-824A377E7568}" type="presParOf" srcId="{AC6FE090-7B89-46F0-811F-B797033EE655}" destId="{DFF1BE5B-9B53-41AD-8983-C4FD56B4A082}" srcOrd="0" destOrd="0" presId="urn:microsoft.com/office/officeart/2005/8/layout/cycle4"/>
    <dgm:cxn modelId="{6095981A-D15D-41FC-80BD-2AFC2895EA77}" type="presParOf" srcId="{DFF1BE5B-9B53-41AD-8983-C4FD56B4A082}" destId="{D07A7712-CD53-4D92-8AD1-19B3D7778ABF}" srcOrd="0" destOrd="0" presId="urn:microsoft.com/office/officeart/2005/8/layout/cycle4"/>
    <dgm:cxn modelId="{CD2635B5-23C8-4249-8B60-8E85E3A6BC90}" type="presParOf" srcId="{DFF1BE5B-9B53-41AD-8983-C4FD56B4A082}" destId="{DE7CF371-D7EF-4B2C-AA17-3DD5B45F65AE}" srcOrd="1" destOrd="0" presId="urn:microsoft.com/office/officeart/2005/8/layout/cycle4"/>
    <dgm:cxn modelId="{4AD7928B-EC0B-4831-A34A-E1253DBA6C82}" type="presParOf" srcId="{AC6FE090-7B89-46F0-811F-B797033EE655}" destId="{D69ABC58-1F21-421A-B1B7-C42B51ADD36F}" srcOrd="1" destOrd="0" presId="urn:microsoft.com/office/officeart/2005/8/layout/cycle4"/>
    <dgm:cxn modelId="{B7B2BA24-75F9-4892-ADA7-0C67B6560843}" type="presParOf" srcId="{D69ABC58-1F21-421A-B1B7-C42B51ADD36F}" destId="{9300D0A4-6E6A-4008-8168-79305306F83A}" srcOrd="0" destOrd="0" presId="urn:microsoft.com/office/officeart/2005/8/layout/cycle4"/>
    <dgm:cxn modelId="{A2E85999-CD02-4439-9C15-EABD665E84C8}" type="presParOf" srcId="{D69ABC58-1F21-421A-B1B7-C42B51ADD36F}" destId="{53C950B8-8706-40FD-B892-3D57A64876D4}" srcOrd="1" destOrd="0" presId="urn:microsoft.com/office/officeart/2005/8/layout/cycle4"/>
    <dgm:cxn modelId="{78B01125-C833-4F1A-9F2F-7C3D3309A26A}" type="presParOf" srcId="{AC6FE090-7B89-46F0-811F-B797033EE655}" destId="{17504D0B-4DB3-4427-B11C-03FAE85FBA8A}" srcOrd="2" destOrd="0" presId="urn:microsoft.com/office/officeart/2005/8/layout/cycle4"/>
    <dgm:cxn modelId="{C52E4075-D2DB-4825-BE57-F51B75A7DFC0}" type="presParOf" srcId="{17504D0B-4DB3-4427-B11C-03FAE85FBA8A}" destId="{91068BC7-0852-490B-9F06-F9A660BFA495}" srcOrd="0" destOrd="0" presId="urn:microsoft.com/office/officeart/2005/8/layout/cycle4"/>
    <dgm:cxn modelId="{99F8CFAC-5184-4853-BDDD-061074A1CFC7}" type="presParOf" srcId="{17504D0B-4DB3-4427-B11C-03FAE85FBA8A}" destId="{4E58707B-80CE-45B6-8BB3-504BF1E988BB}" srcOrd="1" destOrd="0" presId="urn:microsoft.com/office/officeart/2005/8/layout/cycle4"/>
    <dgm:cxn modelId="{C4C89315-CC34-409F-ACF5-C202D9DF7E7B}" type="presParOf" srcId="{AC6FE090-7B89-46F0-811F-B797033EE655}" destId="{BD910C2A-C4B7-4031-8DB1-B837DA4A240A}" srcOrd="3" destOrd="0" presId="urn:microsoft.com/office/officeart/2005/8/layout/cycle4"/>
    <dgm:cxn modelId="{F2F15871-C311-4448-A267-5EDA76566312}" type="presParOf" srcId="{BD910C2A-C4B7-4031-8DB1-B837DA4A240A}" destId="{64A4A78C-4062-40D1-B56A-9A55EE9C0185}" srcOrd="0" destOrd="0" presId="urn:microsoft.com/office/officeart/2005/8/layout/cycle4"/>
    <dgm:cxn modelId="{864B4A3A-68A3-4743-9249-746B79659FD7}" type="presParOf" srcId="{BD910C2A-C4B7-4031-8DB1-B837DA4A240A}" destId="{33457EAF-8DD5-413D-8622-7035745D5F92}" srcOrd="1" destOrd="0" presId="urn:microsoft.com/office/officeart/2005/8/layout/cycle4"/>
    <dgm:cxn modelId="{B58C596E-5342-4D41-919E-8DBB412DFD7F}" type="presParOf" srcId="{AC6FE090-7B89-46F0-811F-B797033EE655}" destId="{D345ABD2-54A6-4E07-A952-9AFF9DE5D3ED}" srcOrd="4" destOrd="0" presId="urn:microsoft.com/office/officeart/2005/8/layout/cycle4"/>
    <dgm:cxn modelId="{211F4633-CB0F-4050-8041-84478B8BA305}" type="presParOf" srcId="{1E76474A-F422-4D90-AD2A-AAB24C29FFAF}" destId="{B03EB0C9-E979-4BA4-9260-08EB9AF0C0F9}" srcOrd="1" destOrd="0" presId="urn:microsoft.com/office/officeart/2005/8/layout/cycle4"/>
    <dgm:cxn modelId="{855BFD63-7C87-4027-8AA8-4E5B46C6FA01}" type="presParOf" srcId="{B03EB0C9-E979-4BA4-9260-08EB9AF0C0F9}" destId="{B69C6E66-3A71-4ACB-95E5-78D75E295953}" srcOrd="0" destOrd="0" presId="urn:microsoft.com/office/officeart/2005/8/layout/cycle4"/>
    <dgm:cxn modelId="{319E4495-3317-49D5-BFCF-8913C3192350}" type="presParOf" srcId="{B03EB0C9-E979-4BA4-9260-08EB9AF0C0F9}" destId="{B697451F-4131-4EB3-B649-C5B7AA9FA401}" srcOrd="1" destOrd="0" presId="urn:microsoft.com/office/officeart/2005/8/layout/cycle4"/>
    <dgm:cxn modelId="{B5D5793D-C7CA-44CB-8470-0D9BE5859277}" type="presParOf" srcId="{B03EB0C9-E979-4BA4-9260-08EB9AF0C0F9}" destId="{885DB480-8CC6-4BCC-8E8E-850F0DB5FD6F}" srcOrd="2" destOrd="0" presId="urn:microsoft.com/office/officeart/2005/8/layout/cycle4"/>
    <dgm:cxn modelId="{1CEEE6B2-3AD6-4D97-9C4C-73BE377E556B}" type="presParOf" srcId="{B03EB0C9-E979-4BA4-9260-08EB9AF0C0F9}" destId="{27C9E89E-91D8-456F-981D-2FD7A8A3B853}" srcOrd="3" destOrd="0" presId="urn:microsoft.com/office/officeart/2005/8/layout/cycle4"/>
    <dgm:cxn modelId="{A6185C0E-D9B3-452B-A4C7-CCBBECB50CEA}" type="presParOf" srcId="{B03EB0C9-E979-4BA4-9260-08EB9AF0C0F9}" destId="{65393AA8-83D1-4EEC-98F6-2B8D34592464}" srcOrd="4" destOrd="0" presId="urn:microsoft.com/office/officeart/2005/8/layout/cycle4"/>
    <dgm:cxn modelId="{0D812B52-3C5B-403F-8CE1-DED3E604CD7B}" type="presParOf" srcId="{1E76474A-F422-4D90-AD2A-AAB24C29FFAF}" destId="{5B225828-C102-410B-ABED-9F1FC6238743}" srcOrd="2" destOrd="0" presId="urn:microsoft.com/office/officeart/2005/8/layout/cycle4"/>
    <dgm:cxn modelId="{2FE58D8A-9AFA-4018-BA38-027DC2F8A89D}" type="presParOf" srcId="{1E76474A-F422-4D90-AD2A-AAB24C29FFAF}" destId="{3AF16AA1-0317-4F4D-AC29-CF3C28D60114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68BC7-0852-490B-9F06-F9A660BFA495}">
      <dsp:nvSpPr>
        <dsp:cNvPr id="0" name=""/>
        <dsp:cNvSpPr/>
      </dsp:nvSpPr>
      <dsp:spPr>
        <a:xfrm>
          <a:off x="7811326" y="2711011"/>
          <a:ext cx="3887269" cy="2737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37633" y="3455435"/>
        <a:ext cx="2600834" cy="1932637"/>
      </dsp:txXfrm>
    </dsp:sp>
    <dsp:sp modelId="{64A4A78C-4062-40D1-B56A-9A55EE9C0185}">
      <dsp:nvSpPr>
        <dsp:cNvPr id="0" name=""/>
        <dsp:cNvSpPr/>
      </dsp:nvSpPr>
      <dsp:spPr>
        <a:xfrm>
          <a:off x="389334" y="3428248"/>
          <a:ext cx="4648780" cy="194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43" y="3957023"/>
        <a:ext cx="3168728" cy="1372778"/>
      </dsp:txXfrm>
    </dsp:sp>
    <dsp:sp modelId="{9300D0A4-6E6A-4008-8168-79305306F83A}">
      <dsp:nvSpPr>
        <dsp:cNvPr id="0" name=""/>
        <dsp:cNvSpPr/>
      </dsp:nvSpPr>
      <dsp:spPr>
        <a:xfrm>
          <a:off x="7212862" y="-99120"/>
          <a:ext cx="4750537" cy="1722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75859" y="-61285"/>
        <a:ext cx="3249705" cy="1216106"/>
      </dsp:txXfrm>
    </dsp:sp>
    <dsp:sp modelId="{D07A7712-CD53-4D92-8AD1-19B3D7778ABF}">
      <dsp:nvSpPr>
        <dsp:cNvPr id="0" name=""/>
        <dsp:cNvSpPr/>
      </dsp:nvSpPr>
      <dsp:spPr>
        <a:xfrm>
          <a:off x="586226" y="-99120"/>
          <a:ext cx="4409266" cy="1722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ts val="25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4061" y="-61285"/>
        <a:ext cx="3010816" cy="1216106"/>
      </dsp:txXfrm>
    </dsp:sp>
    <dsp:sp modelId="{B69C6E66-3A71-4ACB-95E5-78D75E295953}">
      <dsp:nvSpPr>
        <dsp:cNvPr id="0" name=""/>
        <dsp:cNvSpPr/>
      </dsp:nvSpPr>
      <dsp:spPr>
        <a:xfrm>
          <a:off x="3597295" y="434995"/>
          <a:ext cx="2330580" cy="2330580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err="1">
              <a:solidFill>
                <a:schemeClr val="tx1"/>
              </a:solidFill>
            </a:rPr>
            <a:t>Đặc</a:t>
          </a:r>
          <a:r>
            <a:rPr lang="en-US" sz="3200" b="1" kern="1200">
              <a:solidFill>
                <a:schemeClr val="tx1"/>
              </a:solidFill>
            </a:rPr>
            <a:t> </a:t>
          </a:r>
          <a:r>
            <a:rPr lang="en-US" sz="3200" b="1" kern="1200" err="1">
              <a:solidFill>
                <a:schemeClr val="tx1"/>
              </a:solidFill>
            </a:rPr>
            <a:t>điểm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4279906" y="1117606"/>
        <a:ext cx="1647969" cy="1647969"/>
      </dsp:txXfrm>
    </dsp:sp>
    <dsp:sp modelId="{B697451F-4131-4EB3-B649-C5B7AA9FA401}">
      <dsp:nvSpPr>
        <dsp:cNvPr id="0" name=""/>
        <dsp:cNvSpPr/>
      </dsp:nvSpPr>
      <dsp:spPr>
        <a:xfrm rot="5400000">
          <a:off x="6035524" y="434995"/>
          <a:ext cx="2330580" cy="2330580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err="1"/>
            <a:t>Mạng</a:t>
          </a:r>
          <a:r>
            <a:rPr lang="en-US" sz="3200" b="1" kern="1200"/>
            <a:t> </a:t>
          </a:r>
          <a:r>
            <a:rPr lang="en-US" sz="3200" b="1" kern="1200" err="1"/>
            <a:t>lưới</a:t>
          </a:r>
          <a:endParaRPr lang="en-US" sz="3200" b="1" kern="1200"/>
        </a:p>
      </dsp:txBody>
      <dsp:txXfrm rot="-5400000">
        <a:off x="6035524" y="1117606"/>
        <a:ext cx="1647969" cy="1647969"/>
      </dsp:txXfrm>
    </dsp:sp>
    <dsp:sp modelId="{885DB480-8CC6-4BCC-8E8E-850F0DB5FD6F}">
      <dsp:nvSpPr>
        <dsp:cNvPr id="0" name=""/>
        <dsp:cNvSpPr/>
      </dsp:nvSpPr>
      <dsp:spPr>
        <a:xfrm rot="10800000">
          <a:off x="6035524" y="2873224"/>
          <a:ext cx="2330580" cy="2330580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err="1">
              <a:solidFill>
                <a:schemeClr val="tx1"/>
              </a:solidFill>
            </a:rPr>
            <a:t>Ảnh</a:t>
          </a:r>
          <a:r>
            <a:rPr lang="en-US" sz="3200" b="1" kern="1200">
              <a:solidFill>
                <a:schemeClr val="tx1"/>
              </a:solidFill>
            </a:rPr>
            <a:t> </a:t>
          </a:r>
          <a:r>
            <a:rPr lang="en-US" sz="3200" b="1" kern="1200" err="1">
              <a:solidFill>
                <a:schemeClr val="tx1"/>
              </a:solidFill>
            </a:rPr>
            <a:t>hưởng</a:t>
          </a:r>
          <a:endParaRPr lang="en-US" sz="3200" b="1" kern="1200">
            <a:solidFill>
              <a:schemeClr val="tx1"/>
            </a:solidFill>
          </a:endParaRPr>
        </a:p>
      </dsp:txBody>
      <dsp:txXfrm rot="10800000">
        <a:off x="6035524" y="2873224"/>
        <a:ext cx="1647969" cy="1647969"/>
      </dsp:txXfrm>
    </dsp:sp>
    <dsp:sp modelId="{27C9E89E-91D8-456F-981D-2FD7A8A3B853}">
      <dsp:nvSpPr>
        <dsp:cNvPr id="0" name=""/>
        <dsp:cNvSpPr/>
      </dsp:nvSpPr>
      <dsp:spPr>
        <a:xfrm rot="16200000">
          <a:off x="3597295" y="2873224"/>
          <a:ext cx="2330580" cy="233058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err="1"/>
            <a:t>Chú</a:t>
          </a:r>
          <a:r>
            <a:rPr lang="en-US" sz="3200" b="1" kern="1200"/>
            <a:t> ý</a:t>
          </a:r>
        </a:p>
      </dsp:txBody>
      <dsp:txXfrm rot="5400000">
        <a:off x="4279906" y="2873224"/>
        <a:ext cx="1647969" cy="1647969"/>
      </dsp:txXfrm>
    </dsp:sp>
    <dsp:sp modelId="{5B225828-C102-410B-ABED-9F1FC6238743}">
      <dsp:nvSpPr>
        <dsp:cNvPr id="0" name=""/>
        <dsp:cNvSpPr/>
      </dsp:nvSpPr>
      <dsp:spPr>
        <a:xfrm>
          <a:off x="5579365" y="2334983"/>
          <a:ext cx="804669" cy="69971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16AA1-0317-4F4D-AC29-CF3C28D60114}">
      <dsp:nvSpPr>
        <dsp:cNvPr id="0" name=""/>
        <dsp:cNvSpPr/>
      </dsp:nvSpPr>
      <dsp:spPr>
        <a:xfrm rot="10800000">
          <a:off x="5579365" y="2604103"/>
          <a:ext cx="804669" cy="69971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AE09-594A-4DC9-AC81-C227E6B4E4FF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21779-70CB-44CE-B8BC-AED2FC52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1779-70CB-44CE-B8BC-AED2FC5223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err="1" smtClean="0"/>
              <a:t>Các</a:t>
            </a:r>
            <a:r>
              <a:rPr lang="en-US" altLang="en-US" smtClean="0"/>
              <a:t> </a:t>
            </a:r>
            <a:r>
              <a:rPr lang="en-US" altLang="en-US" err="1" smtClean="0"/>
              <a:t>em</a:t>
            </a:r>
            <a:r>
              <a:rPr lang="en-US" altLang="en-US" smtClean="0"/>
              <a:t> l</a:t>
            </a:r>
            <a:r>
              <a:rPr lang="vi-VN" altLang="en-US" smtClean="0"/>
              <a:t>ư</a:t>
            </a:r>
            <a:r>
              <a:rPr lang="en-US" altLang="en-US" smtClean="0"/>
              <a:t>u ý, </a:t>
            </a:r>
            <a:r>
              <a:rPr lang="en-US" altLang="en-US" err="1" smtClean="0"/>
              <a:t>trong</a:t>
            </a:r>
            <a:r>
              <a:rPr lang="en-US" altLang="en-US" smtClean="0"/>
              <a:t> </a:t>
            </a:r>
            <a:r>
              <a:rPr lang="en-US" altLang="en-US" err="1" smtClean="0"/>
              <a:t>quá</a:t>
            </a:r>
            <a:r>
              <a:rPr lang="en-US" altLang="en-US" smtClean="0"/>
              <a:t> </a:t>
            </a:r>
            <a:r>
              <a:rPr lang="en-US" altLang="en-US" err="1" smtClean="0"/>
              <a:t>trình</a:t>
            </a:r>
            <a:r>
              <a:rPr lang="en-US" altLang="en-US" smtClean="0"/>
              <a:t> </a:t>
            </a:r>
            <a:r>
              <a:rPr lang="en-US" altLang="en-US" err="1" smtClean="0"/>
              <a:t>ôn</a:t>
            </a:r>
            <a:r>
              <a:rPr lang="en-US" altLang="en-US" smtClean="0"/>
              <a:t> </a:t>
            </a:r>
            <a:r>
              <a:rPr lang="en-US" altLang="en-US" err="1" smtClean="0"/>
              <a:t>tập</a:t>
            </a:r>
            <a:r>
              <a:rPr lang="en-US" altLang="en-US" smtClean="0"/>
              <a:t> </a:t>
            </a:r>
            <a:r>
              <a:rPr lang="en-US" altLang="en-US" err="1" smtClean="0"/>
              <a:t>hãy</a:t>
            </a:r>
            <a:r>
              <a:rPr lang="en-US" altLang="en-US" smtClean="0"/>
              <a:t> </a:t>
            </a:r>
            <a:r>
              <a:rPr lang="en-US" altLang="en-US" err="1" smtClean="0"/>
              <a:t>th</a:t>
            </a:r>
            <a:r>
              <a:rPr lang="vi-VN" altLang="en-US" smtClean="0"/>
              <a:t>ư</a:t>
            </a:r>
            <a:r>
              <a:rPr lang="en-US" altLang="en-US" err="1" smtClean="0"/>
              <a:t>ờng</a:t>
            </a:r>
            <a:r>
              <a:rPr lang="en-US" altLang="en-US" smtClean="0"/>
              <a:t> </a:t>
            </a:r>
            <a:r>
              <a:rPr lang="en-US" altLang="en-US" err="1" smtClean="0"/>
              <a:t>xuyên</a:t>
            </a:r>
            <a:r>
              <a:rPr lang="en-US" altLang="en-US" smtClean="0"/>
              <a:t> </a:t>
            </a:r>
            <a:r>
              <a:rPr lang="en-US" altLang="en-US" err="1" smtClean="0"/>
              <a:t>trả</a:t>
            </a:r>
            <a:r>
              <a:rPr lang="en-US" altLang="en-US" smtClean="0"/>
              <a:t> </a:t>
            </a:r>
            <a:r>
              <a:rPr lang="en-US" altLang="en-US" err="1" smtClean="0"/>
              <a:t>lời</a:t>
            </a:r>
            <a:r>
              <a:rPr lang="en-US" altLang="en-US" smtClean="0"/>
              <a:t> </a:t>
            </a:r>
            <a:r>
              <a:rPr lang="en-US" altLang="en-US" err="1" smtClean="0"/>
              <a:t>các</a:t>
            </a:r>
            <a:r>
              <a:rPr lang="en-US" altLang="en-US" smtClean="0"/>
              <a:t> </a:t>
            </a:r>
            <a:r>
              <a:rPr lang="en-US" altLang="en-US" err="1" smtClean="0"/>
              <a:t>câu</a:t>
            </a:r>
            <a:r>
              <a:rPr lang="en-US" altLang="en-US" smtClean="0"/>
              <a:t> </a:t>
            </a:r>
            <a:r>
              <a:rPr lang="en-US" altLang="en-US" err="1" smtClean="0"/>
              <a:t>hỏi</a:t>
            </a:r>
            <a:r>
              <a:rPr lang="en-US" altLang="en-US" smtClean="0"/>
              <a:t> </a:t>
            </a:r>
            <a:r>
              <a:rPr lang="en-US" altLang="en-US" err="1" smtClean="0"/>
              <a:t>đúng</a:t>
            </a:r>
            <a:r>
              <a:rPr lang="en-US" altLang="en-US" smtClean="0"/>
              <a:t> </a:t>
            </a:r>
            <a:r>
              <a:rPr lang="en-US" altLang="en-US" err="1" smtClean="0"/>
              <a:t>sai</a:t>
            </a:r>
            <a:r>
              <a:rPr lang="en-US" altLang="en-US" smtClean="0"/>
              <a:t>. </a:t>
            </a:r>
            <a:r>
              <a:rPr lang="en-US" altLang="en-US" err="1" smtClean="0"/>
              <a:t>Đây</a:t>
            </a:r>
            <a:r>
              <a:rPr lang="en-US" altLang="en-US" smtClean="0"/>
              <a:t> </a:t>
            </a:r>
            <a:r>
              <a:rPr lang="en-US" altLang="en-US" err="1" smtClean="0"/>
              <a:t>là</a:t>
            </a:r>
            <a:r>
              <a:rPr lang="en-US" altLang="en-US" smtClean="0"/>
              <a:t> </a:t>
            </a:r>
            <a:r>
              <a:rPr lang="en-US" altLang="en-US" err="1" smtClean="0"/>
              <a:t>kĩ</a:t>
            </a:r>
            <a:r>
              <a:rPr lang="en-US" altLang="en-US" smtClean="0"/>
              <a:t> </a:t>
            </a:r>
            <a:r>
              <a:rPr lang="en-US" altLang="en-US" err="1" smtClean="0"/>
              <a:t>năng</a:t>
            </a:r>
            <a:r>
              <a:rPr lang="en-US" altLang="en-US" smtClean="0"/>
              <a:t> </a:t>
            </a:r>
            <a:r>
              <a:rPr lang="en-US" altLang="en-US" err="1" smtClean="0"/>
              <a:t>tốt</a:t>
            </a:r>
            <a:r>
              <a:rPr lang="en-US" altLang="en-US" smtClean="0"/>
              <a:t> </a:t>
            </a:r>
            <a:r>
              <a:rPr lang="en-US" altLang="en-US" err="1" smtClean="0"/>
              <a:t>giúp</a:t>
            </a:r>
            <a:r>
              <a:rPr lang="en-US" altLang="en-US" smtClean="0"/>
              <a:t> </a:t>
            </a:r>
            <a:r>
              <a:rPr lang="en-US" altLang="en-US" err="1" smtClean="0"/>
              <a:t>cho</a:t>
            </a:r>
            <a:r>
              <a:rPr lang="en-US" altLang="en-US" smtClean="0"/>
              <a:t> </a:t>
            </a:r>
            <a:r>
              <a:rPr lang="en-US" altLang="en-US" err="1" smtClean="0"/>
              <a:t>các</a:t>
            </a:r>
            <a:r>
              <a:rPr lang="en-US" altLang="en-US" smtClean="0"/>
              <a:t> </a:t>
            </a:r>
            <a:r>
              <a:rPr lang="en-US" altLang="en-US" err="1" smtClean="0"/>
              <a:t>em</a:t>
            </a:r>
            <a:r>
              <a:rPr lang="en-US" altLang="en-US" smtClean="0"/>
              <a:t> </a:t>
            </a:r>
            <a:r>
              <a:rPr lang="en-US" altLang="en-US" err="1" smtClean="0"/>
              <a:t>có</a:t>
            </a:r>
            <a:r>
              <a:rPr lang="en-US" altLang="en-US" smtClean="0"/>
              <a:t> </a:t>
            </a:r>
            <a:r>
              <a:rPr lang="en-US" altLang="en-US" err="1" smtClean="0"/>
              <a:t>phản</a:t>
            </a:r>
            <a:r>
              <a:rPr lang="en-US" altLang="en-US" smtClean="0"/>
              <a:t> </a:t>
            </a:r>
            <a:r>
              <a:rPr lang="en-US" altLang="en-US" err="1" smtClean="0"/>
              <a:t>xạ</a:t>
            </a:r>
            <a:r>
              <a:rPr lang="en-US" altLang="en-US" smtClean="0"/>
              <a:t> </a:t>
            </a:r>
            <a:r>
              <a:rPr lang="en-US" altLang="en-US" err="1" smtClean="0"/>
              <a:t>nhanh</a:t>
            </a:r>
            <a:r>
              <a:rPr lang="en-US" altLang="en-US" smtClean="0"/>
              <a:t> </a:t>
            </a:r>
            <a:r>
              <a:rPr lang="en-US" altLang="en-US" err="1" smtClean="0"/>
              <a:t>với</a:t>
            </a:r>
            <a:r>
              <a:rPr lang="en-US" altLang="en-US" smtClean="0"/>
              <a:t> </a:t>
            </a:r>
            <a:r>
              <a:rPr lang="en-US" altLang="en-US" err="1" smtClean="0"/>
              <a:t>các</a:t>
            </a:r>
            <a:r>
              <a:rPr lang="en-US" altLang="en-US" smtClean="0"/>
              <a:t> </a:t>
            </a:r>
            <a:r>
              <a:rPr lang="en-US" altLang="en-US" err="1" smtClean="0"/>
              <a:t>câu</a:t>
            </a:r>
            <a:r>
              <a:rPr lang="en-US" altLang="en-US" smtClean="0"/>
              <a:t> </a:t>
            </a:r>
            <a:r>
              <a:rPr lang="en-US" altLang="en-US" err="1" smtClean="0"/>
              <a:t>hỏi</a:t>
            </a:r>
            <a:r>
              <a:rPr lang="en-US" altLang="en-US" smtClean="0"/>
              <a:t> </a:t>
            </a:r>
            <a:r>
              <a:rPr lang="en-US" altLang="en-US" err="1" smtClean="0"/>
              <a:t>th</a:t>
            </a:r>
            <a:r>
              <a:rPr lang="vi-VN" altLang="en-US" smtClean="0"/>
              <a:t>ư</a:t>
            </a:r>
            <a:r>
              <a:rPr lang="en-US" altLang="en-US" err="1" smtClean="0"/>
              <a:t>ờng</a:t>
            </a:r>
            <a:r>
              <a:rPr lang="en-US" altLang="en-US" smtClean="0"/>
              <a:t> </a:t>
            </a:r>
            <a:r>
              <a:rPr lang="en-US" altLang="en-US" err="1" smtClean="0"/>
              <a:t>gặp</a:t>
            </a:r>
            <a:r>
              <a:rPr lang="en-US" altLang="en-US" smtClean="0"/>
              <a:t> </a:t>
            </a:r>
            <a:r>
              <a:rPr lang="en-US" altLang="en-US" err="1" smtClean="0"/>
              <a:t>trong</a:t>
            </a:r>
            <a:r>
              <a:rPr lang="en-US" altLang="en-US" smtClean="0"/>
              <a:t> </a:t>
            </a:r>
            <a:r>
              <a:rPr lang="en-US" altLang="en-US" err="1" smtClean="0"/>
              <a:t>đề</a:t>
            </a:r>
            <a:r>
              <a:rPr lang="en-US" altLang="en-US" smtClean="0"/>
              <a:t> </a:t>
            </a:r>
            <a:r>
              <a:rPr lang="en-US" altLang="en-US" err="1" smtClean="0"/>
              <a:t>thi</a:t>
            </a:r>
            <a:r>
              <a:rPr lang="en-US" altLang="en-US" smtClean="0"/>
              <a:t> TN</a:t>
            </a:r>
            <a:r>
              <a:rPr lang="en-US" altLang="en-US" baseline="0" smtClean="0"/>
              <a:t> THPT</a:t>
            </a:r>
            <a:endParaRPr lang="en-US" altLang="en-US" smtClean="0"/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0359E991-72FB-4DF3-A2BF-E9E0941D5A57}" type="slidenum">
              <a:rPr lang="en-US" altLang="en-US" smtClean="0">
                <a:latin typeface="Calibri" pitchFamily="34" charset="0"/>
              </a:rPr>
              <a:pPr/>
              <a:t>17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0359E991-72FB-4DF3-A2BF-E9E0941D5A57}" type="slidenum">
              <a:rPr lang="en-US" altLang="en-US" smtClean="0">
                <a:latin typeface="Calibri" pitchFamily="34" charset="0"/>
              </a:rPr>
              <a:pPr/>
              <a:t>18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1779-70CB-44CE-B8BC-AED2FC5223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0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hỗ dành sẵn cho Hình ảnh của Bản chiếu 1">
            <a:extLst>
              <a:ext uri="{FF2B5EF4-FFF2-40B4-BE49-F238E27FC236}">
                <a16:creationId xmlns:a16="http://schemas.microsoft.com/office/drawing/2014/main" xmlns="" id="{D116CB43-D4C2-442E-B8AE-F72FA4488C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Chỗ dành sẵn cho Ghi chú 2">
            <a:extLst>
              <a:ext uri="{FF2B5EF4-FFF2-40B4-BE49-F238E27FC236}">
                <a16:creationId xmlns:a16="http://schemas.microsoft.com/office/drawing/2014/main" xmlns="" id="{8C2EE4FE-6C9D-43C6-9E13-DABC9958A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err="1"/>
              <a:t>Chúng</a:t>
            </a:r>
            <a:r>
              <a:rPr lang="en-US" altLang="en-US"/>
              <a:t> ta </a:t>
            </a:r>
            <a:r>
              <a:rPr lang="en-US" altLang="en-US" err="1"/>
              <a:t>cùng</a:t>
            </a:r>
            <a:r>
              <a:rPr lang="en-US" altLang="en-US"/>
              <a:t> </a:t>
            </a:r>
            <a:r>
              <a:rPr lang="en-US" altLang="en-US" err="1"/>
              <a:t>đến</a:t>
            </a:r>
            <a:r>
              <a:rPr lang="en-US" altLang="en-US"/>
              <a:t> </a:t>
            </a:r>
            <a:r>
              <a:rPr lang="en-US" altLang="en-US" err="1"/>
              <a:t>với</a:t>
            </a:r>
            <a:r>
              <a:rPr lang="en-US" altLang="en-US"/>
              <a:t> </a:t>
            </a:r>
            <a:r>
              <a:rPr lang="en-US" altLang="en-US" err="1"/>
              <a:t>nội</a:t>
            </a:r>
            <a:r>
              <a:rPr lang="en-US" altLang="en-US"/>
              <a:t> dung </a:t>
            </a:r>
            <a:r>
              <a:rPr lang="en-US" altLang="en-US" err="1"/>
              <a:t>số</a:t>
            </a:r>
            <a:r>
              <a:rPr lang="en-US" altLang="en-US"/>
              <a:t> 2 </a:t>
            </a:r>
            <a:r>
              <a:rPr lang="en-US" altLang="en-US" err="1"/>
              <a:t>của</a:t>
            </a:r>
            <a:r>
              <a:rPr lang="en-US" altLang="en-US"/>
              <a:t> </a:t>
            </a:r>
            <a:r>
              <a:rPr lang="en-US" altLang="en-US" err="1"/>
              <a:t>chuyên</a:t>
            </a:r>
            <a:r>
              <a:rPr lang="en-US" altLang="en-US"/>
              <a:t> </a:t>
            </a:r>
            <a:r>
              <a:rPr lang="en-US" altLang="en-US" err="1"/>
              <a:t>đề</a:t>
            </a:r>
            <a:r>
              <a:rPr lang="en-US" altLang="en-US"/>
              <a:t> </a:t>
            </a:r>
            <a:r>
              <a:rPr lang="en-US" altLang="en-US" err="1"/>
              <a:t>địa</a:t>
            </a:r>
            <a:r>
              <a:rPr lang="en-US" altLang="en-US"/>
              <a:t> </a:t>
            </a:r>
            <a:r>
              <a:rPr lang="en-US" altLang="en-US" err="1"/>
              <a:t>lí</a:t>
            </a:r>
            <a:r>
              <a:rPr lang="en-US" altLang="en-US"/>
              <a:t> </a:t>
            </a:r>
            <a:r>
              <a:rPr lang="en-US" altLang="en-US" err="1"/>
              <a:t>dân</a:t>
            </a:r>
            <a:r>
              <a:rPr lang="en-US" altLang="en-US"/>
              <a:t> c</a:t>
            </a:r>
            <a:r>
              <a:rPr lang="vi-VN" altLang="en-US"/>
              <a:t>ư</a:t>
            </a:r>
            <a:r>
              <a:rPr lang="en-US" altLang="en-US"/>
              <a:t> </a:t>
            </a:r>
            <a:r>
              <a:rPr lang="en-US" altLang="en-US" err="1"/>
              <a:t>đó</a:t>
            </a:r>
            <a:r>
              <a:rPr lang="en-US" altLang="en-US"/>
              <a:t> </a:t>
            </a:r>
            <a:r>
              <a:rPr lang="en-US" altLang="en-US" err="1"/>
              <a:t>là</a:t>
            </a:r>
            <a:r>
              <a:rPr lang="en-US" altLang="en-US"/>
              <a:t>: ………………………… </a:t>
            </a:r>
            <a:r>
              <a:rPr lang="en-US" altLang="en-US" err="1"/>
              <a:t>Để</a:t>
            </a:r>
            <a:r>
              <a:rPr lang="en-US" altLang="en-US"/>
              <a:t> </a:t>
            </a:r>
            <a:r>
              <a:rPr lang="en-US" altLang="en-US" err="1"/>
              <a:t>giúp</a:t>
            </a:r>
            <a:r>
              <a:rPr lang="en-US" altLang="en-US"/>
              <a:t> </a:t>
            </a:r>
            <a:r>
              <a:rPr lang="en-US" altLang="en-US" err="1"/>
              <a:t>các</a:t>
            </a:r>
            <a:r>
              <a:rPr lang="en-US" altLang="en-US"/>
              <a:t> </a:t>
            </a:r>
            <a:r>
              <a:rPr lang="en-US" altLang="en-US" err="1"/>
              <a:t>em</a:t>
            </a:r>
            <a:r>
              <a:rPr lang="en-US" altLang="en-US"/>
              <a:t> </a:t>
            </a:r>
            <a:r>
              <a:rPr lang="en-US" altLang="en-US" err="1"/>
              <a:t>hệ</a:t>
            </a:r>
            <a:r>
              <a:rPr lang="en-US" altLang="en-US"/>
              <a:t> </a:t>
            </a:r>
            <a:r>
              <a:rPr lang="en-US" altLang="en-US" err="1"/>
              <a:t>thống</a:t>
            </a:r>
            <a:r>
              <a:rPr lang="en-US" altLang="en-US"/>
              <a:t> </a:t>
            </a:r>
            <a:r>
              <a:rPr lang="en-US" altLang="en-US" err="1"/>
              <a:t>lại</a:t>
            </a:r>
            <a:r>
              <a:rPr lang="en-US" altLang="en-US"/>
              <a:t> </a:t>
            </a:r>
            <a:r>
              <a:rPr lang="en-US" altLang="en-US" err="1"/>
              <a:t>nội</a:t>
            </a:r>
            <a:r>
              <a:rPr lang="en-US" altLang="en-US"/>
              <a:t> </a:t>
            </a:r>
            <a:r>
              <a:rPr lang="en-US" altLang="en-US" err="1"/>
              <a:t>kiến</a:t>
            </a:r>
            <a:r>
              <a:rPr lang="en-US" altLang="en-US"/>
              <a:t> </a:t>
            </a:r>
            <a:r>
              <a:rPr lang="en-US" altLang="en-US" err="1"/>
              <a:t>thức</a:t>
            </a:r>
            <a:r>
              <a:rPr lang="en-US" altLang="en-US"/>
              <a:t> </a:t>
            </a:r>
            <a:r>
              <a:rPr lang="en-US" altLang="en-US" err="1"/>
              <a:t>đã</a:t>
            </a:r>
            <a:r>
              <a:rPr lang="en-US" altLang="en-US"/>
              <a:t> đ</a:t>
            </a:r>
            <a:r>
              <a:rPr lang="vi-VN" altLang="en-US"/>
              <a:t>ư</a:t>
            </a:r>
            <a:r>
              <a:rPr lang="en-US" altLang="en-US" err="1"/>
              <a:t>ợc</a:t>
            </a:r>
            <a:r>
              <a:rPr lang="en-US" altLang="en-US"/>
              <a:t> </a:t>
            </a:r>
            <a:r>
              <a:rPr lang="en-US" altLang="en-US" err="1"/>
              <a:t>học</a:t>
            </a:r>
            <a:r>
              <a:rPr lang="en-US" altLang="en-US"/>
              <a:t> </a:t>
            </a:r>
            <a:r>
              <a:rPr lang="en-US" altLang="en-US" err="1"/>
              <a:t>về</a:t>
            </a:r>
            <a:r>
              <a:rPr lang="en-US" altLang="en-US"/>
              <a:t> Lao </a:t>
            </a:r>
            <a:r>
              <a:rPr lang="en-US" altLang="en-US" err="1"/>
              <a:t>động</a:t>
            </a:r>
            <a:r>
              <a:rPr lang="en-US" altLang="en-US"/>
              <a:t> </a:t>
            </a:r>
            <a:r>
              <a:rPr lang="en-US" altLang="en-US" err="1"/>
              <a:t>và</a:t>
            </a:r>
            <a:r>
              <a:rPr lang="en-US" altLang="en-US"/>
              <a:t> </a:t>
            </a:r>
            <a:r>
              <a:rPr lang="en-US" altLang="en-US" err="1"/>
              <a:t>việc</a:t>
            </a:r>
            <a:r>
              <a:rPr lang="en-US" altLang="en-US"/>
              <a:t> </a:t>
            </a:r>
            <a:r>
              <a:rPr lang="en-US" altLang="en-US" err="1"/>
              <a:t>làm</a:t>
            </a:r>
            <a:r>
              <a:rPr lang="en-US" altLang="en-US"/>
              <a:t> ở n</a:t>
            </a:r>
            <a:r>
              <a:rPr lang="vi-VN" altLang="en-US"/>
              <a:t>ư</a:t>
            </a:r>
            <a:r>
              <a:rPr lang="en-US" altLang="en-US" err="1"/>
              <a:t>ớc</a:t>
            </a:r>
            <a:r>
              <a:rPr lang="en-US" altLang="en-US"/>
              <a:t> ta, </a:t>
            </a:r>
            <a:r>
              <a:rPr lang="en-US" altLang="en-US" smtClean="0"/>
              <a:t>thầy </a:t>
            </a:r>
            <a:r>
              <a:rPr lang="en-US" altLang="en-US"/>
              <a:t>đ</a:t>
            </a:r>
            <a:r>
              <a:rPr lang="vi-VN" altLang="en-US"/>
              <a:t>ư</a:t>
            </a:r>
            <a:r>
              <a:rPr lang="en-US" altLang="en-US"/>
              <a:t>a ra s</a:t>
            </a:r>
            <a:r>
              <a:rPr lang="vi-VN" altLang="en-US"/>
              <a:t>ơ</a:t>
            </a:r>
            <a:r>
              <a:rPr lang="en-US" altLang="en-US"/>
              <a:t> </a:t>
            </a:r>
            <a:r>
              <a:rPr lang="en-US" altLang="en-US" err="1"/>
              <a:t>đồ</a:t>
            </a:r>
            <a:r>
              <a:rPr lang="en-US" altLang="en-US"/>
              <a:t> g</a:t>
            </a:r>
            <a:r>
              <a:rPr lang="vi-VN" altLang="en-US"/>
              <a:t>ơ</a:t>
            </a:r>
            <a:r>
              <a:rPr lang="en-US" altLang="en-US" err="1"/>
              <a:t>i</a:t>
            </a:r>
            <a:r>
              <a:rPr lang="en-US" altLang="en-US"/>
              <a:t> ý </a:t>
            </a:r>
            <a:r>
              <a:rPr lang="en-US" altLang="en-US" err="1"/>
              <a:t>với</a:t>
            </a:r>
            <a:r>
              <a:rPr lang="en-US" altLang="en-US"/>
              <a:t> 3 </a:t>
            </a:r>
            <a:r>
              <a:rPr lang="en-US" altLang="en-US" err="1"/>
              <a:t>nội</a:t>
            </a:r>
            <a:r>
              <a:rPr lang="en-US" altLang="en-US"/>
              <a:t> dung </a:t>
            </a:r>
            <a:r>
              <a:rPr lang="en-US" altLang="en-US" err="1"/>
              <a:t>sau</a:t>
            </a:r>
            <a:r>
              <a:rPr lang="en-US" altLang="en-US"/>
              <a:t>………………..</a:t>
            </a:r>
          </a:p>
        </p:txBody>
      </p:sp>
      <p:sp>
        <p:nvSpPr>
          <p:cNvPr id="21508" name="Chỗ dành sẵn cho Số hiệu Bản chiếu 3">
            <a:extLst>
              <a:ext uri="{FF2B5EF4-FFF2-40B4-BE49-F238E27FC236}">
                <a16:creationId xmlns:a16="http://schemas.microsoft.com/office/drawing/2014/main" xmlns="" id="{086BF788-11AB-4020-8B8F-2D41C60D1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1FF86F54-591F-448D-B997-9CDDA23BFD48}" type="slidenum">
              <a:rPr lang="ko-KR" altLang="en-US" smtClean="0">
                <a:latin typeface="Calibri" panose="020F0502020204030204" pitchFamily="34" charset="0"/>
              </a:rPr>
              <a:pPr/>
              <a:t>25</a:t>
            </a:fld>
            <a:endParaRPr lang="ko-K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3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hỗ dành sẵn cho Hình ảnh của Bản chiếu 1">
            <a:extLst>
              <a:ext uri="{FF2B5EF4-FFF2-40B4-BE49-F238E27FC236}">
                <a16:creationId xmlns="" xmlns:a16="http://schemas.microsoft.com/office/drawing/2014/main" id="{E4E9474D-B5DC-433A-9F81-D9E33CAC5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Chỗ dành sẵn cho Ghi chú 2">
            <a:extLst>
              <a:ext uri="{FF2B5EF4-FFF2-40B4-BE49-F238E27FC236}">
                <a16:creationId xmlns="" xmlns:a16="http://schemas.microsoft.com/office/drawing/2014/main" id="{42F68D82-9B13-4194-8E0A-BCE46CFC7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err="1">
                <a:ea typeface="+mn-ea"/>
              </a:rPr>
              <a:t>Các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em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sử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dụng</a:t>
            </a:r>
            <a:r>
              <a:rPr lang="en-US">
                <a:ea typeface="+mn-ea"/>
              </a:rPr>
              <a:t> SGK </a:t>
            </a:r>
            <a:r>
              <a:rPr lang="en-US" err="1">
                <a:ea typeface="+mn-ea"/>
              </a:rPr>
              <a:t>bài</a:t>
            </a:r>
            <a:r>
              <a:rPr lang="en-US">
                <a:ea typeface="+mn-ea"/>
              </a:rPr>
              <a:t> 17 </a:t>
            </a:r>
            <a:r>
              <a:rPr lang="en-US" err="1">
                <a:ea typeface="+mn-ea"/>
              </a:rPr>
              <a:t>trang</a:t>
            </a:r>
            <a:r>
              <a:rPr lang="en-US">
                <a:ea typeface="+mn-ea"/>
              </a:rPr>
              <a:t> 73-76 </a:t>
            </a:r>
            <a:r>
              <a:rPr lang="en-US" err="1">
                <a:ea typeface="+mn-ea"/>
              </a:rPr>
              <a:t>kết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hợp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Atlat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trang</a:t>
            </a:r>
            <a:r>
              <a:rPr lang="en-US">
                <a:ea typeface="+mn-ea"/>
              </a:rPr>
              <a:t> 15 </a:t>
            </a:r>
            <a:r>
              <a:rPr lang="en-US" err="1">
                <a:ea typeface="+mn-ea"/>
              </a:rPr>
              <a:t>để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hoàn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thành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nội</a:t>
            </a:r>
            <a:r>
              <a:rPr lang="en-US">
                <a:ea typeface="+mn-ea"/>
              </a:rPr>
              <a:t> dung s</a:t>
            </a:r>
            <a:r>
              <a:rPr lang="vi-VN">
                <a:ea typeface="+mn-ea"/>
              </a:rPr>
              <a:t>ơ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đồ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kiến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thức</a:t>
            </a:r>
            <a:r>
              <a:rPr lang="en-US">
                <a:ea typeface="+mn-ea"/>
              </a:rPr>
              <a:t> bao </a:t>
            </a:r>
            <a:r>
              <a:rPr lang="en-US" err="1">
                <a:ea typeface="+mn-ea"/>
              </a:rPr>
              <a:t>gồm</a:t>
            </a:r>
            <a:r>
              <a:rPr lang="en-US">
                <a:ea typeface="+mn-ea"/>
              </a:rPr>
              <a:t>: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err="1">
                <a:ea typeface="+mn-ea"/>
              </a:rPr>
              <a:t>các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thế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mạnh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và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hạn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chế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của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nguồn</a:t>
            </a:r>
            <a:r>
              <a:rPr lang="en-US">
                <a:ea typeface="+mn-ea"/>
              </a:rPr>
              <a:t> lao </a:t>
            </a:r>
            <a:r>
              <a:rPr lang="en-US" err="1">
                <a:ea typeface="+mn-ea"/>
              </a:rPr>
              <a:t>động</a:t>
            </a:r>
            <a:r>
              <a:rPr lang="en-US">
                <a:ea typeface="+mn-ea"/>
              </a:rPr>
              <a:t> n</a:t>
            </a:r>
            <a:r>
              <a:rPr lang="vi-VN">
                <a:ea typeface="+mn-ea"/>
              </a:rPr>
              <a:t>ư</a:t>
            </a:r>
            <a:r>
              <a:rPr lang="en-US" err="1">
                <a:ea typeface="+mn-ea"/>
              </a:rPr>
              <a:t>ớc</a:t>
            </a:r>
            <a:r>
              <a:rPr lang="en-US">
                <a:ea typeface="+mn-ea"/>
              </a:rPr>
              <a:t> ta,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err="1">
                <a:ea typeface="+mn-ea"/>
              </a:rPr>
              <a:t>sự</a:t>
            </a:r>
            <a:r>
              <a:rPr lang="en-US">
                <a:ea typeface="+mn-ea"/>
              </a:rPr>
              <a:t>  cd c</a:t>
            </a:r>
            <a:r>
              <a:rPr lang="vi-VN">
                <a:ea typeface="+mn-ea"/>
              </a:rPr>
              <a:t>ơ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cấu</a:t>
            </a:r>
            <a:r>
              <a:rPr lang="en-US">
                <a:ea typeface="+mn-ea"/>
              </a:rPr>
              <a:t> lao </a:t>
            </a:r>
            <a:r>
              <a:rPr lang="en-US" err="1">
                <a:ea typeface="+mn-ea"/>
              </a:rPr>
              <a:t>động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theo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ngành</a:t>
            </a:r>
            <a:r>
              <a:rPr lang="en-US">
                <a:ea typeface="+mn-ea"/>
              </a:rPr>
              <a:t>, </a:t>
            </a:r>
            <a:r>
              <a:rPr lang="en-US" err="1">
                <a:ea typeface="+mn-ea"/>
              </a:rPr>
              <a:t>tp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và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thành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thị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nông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thôn</a:t>
            </a:r>
            <a:endParaRPr lang="en-US">
              <a:ea typeface="+mn-ea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err="1">
                <a:ea typeface="+mn-ea"/>
              </a:rPr>
              <a:t>Thực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trạng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vấn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đề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việc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làm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và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nêu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các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giải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pháp</a:t>
            </a:r>
            <a:r>
              <a:rPr lang="en-US">
                <a:ea typeface="+mn-ea"/>
              </a:rPr>
              <a:t>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a typeface="+mn-ea"/>
              </a:rPr>
              <a:t>Tr</a:t>
            </a:r>
            <a:r>
              <a:rPr lang="vi-VN">
                <a:ea typeface="+mn-ea"/>
              </a:rPr>
              <a:t>ư</a:t>
            </a:r>
            <a:r>
              <a:rPr lang="en-US" err="1">
                <a:ea typeface="+mn-ea"/>
              </a:rPr>
              <a:t>ớc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tiên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các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em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hãy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trình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bày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đặc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điểm</a:t>
            </a:r>
            <a:r>
              <a:rPr lang="en-US">
                <a:ea typeface="+mn-ea"/>
              </a:rPr>
              <a:t> </a:t>
            </a:r>
            <a:r>
              <a:rPr lang="en-US" err="1">
                <a:ea typeface="+mn-ea"/>
              </a:rPr>
              <a:t>nguồn</a:t>
            </a:r>
            <a:r>
              <a:rPr lang="en-US">
                <a:ea typeface="+mn-ea"/>
              </a:rPr>
              <a:t> lao </a:t>
            </a:r>
            <a:r>
              <a:rPr lang="en-US" err="1">
                <a:ea typeface="+mn-ea"/>
              </a:rPr>
              <a:t>động</a:t>
            </a:r>
            <a:r>
              <a:rPr lang="en-US">
                <a:ea typeface="+mn-ea"/>
              </a:rPr>
              <a:t> n</a:t>
            </a:r>
            <a:r>
              <a:rPr lang="vi-VN">
                <a:ea typeface="+mn-ea"/>
              </a:rPr>
              <a:t>ư</a:t>
            </a:r>
            <a:r>
              <a:rPr lang="en-US" err="1">
                <a:ea typeface="+mn-ea"/>
              </a:rPr>
              <a:t>ớc</a:t>
            </a:r>
            <a:r>
              <a:rPr lang="en-US">
                <a:ea typeface="+mn-ea"/>
              </a:rPr>
              <a:t> ta</a:t>
            </a:r>
            <a:endParaRPr lang="en-US"/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6" name="Chỗ dành sẵn cho Số hiệu Bản chiếu 3">
            <a:extLst>
              <a:ext uri="{FF2B5EF4-FFF2-40B4-BE49-F238E27FC236}">
                <a16:creationId xmlns="" xmlns:a16="http://schemas.microsoft.com/office/drawing/2014/main" id="{6CEC0532-F633-4493-ABB7-C37F8F256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FB88D570-861E-4E4A-A3D9-FA2F7EE1E5F3}" type="slidenum">
              <a:rPr lang="ko-KR" altLang="en-US" smtClean="0">
                <a:latin typeface="Calibri" panose="020F0502020204030204" pitchFamily="34" charset="0"/>
              </a:rPr>
              <a:pPr/>
              <a:t>26</a:t>
            </a:fld>
            <a:endParaRPr lang="ko-K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33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hỗ dành sẵn cho Hình ảnh của Bản chiếu 1">
            <a:extLst>
              <a:ext uri="{FF2B5EF4-FFF2-40B4-BE49-F238E27FC236}">
                <a16:creationId xmlns="" xmlns:a16="http://schemas.microsoft.com/office/drawing/2014/main" id="{FBAFE6AF-95DC-479B-9EAF-76351B564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Chỗ dành sẵn cho Ghi chú 2">
            <a:extLst>
              <a:ext uri="{FF2B5EF4-FFF2-40B4-BE49-F238E27FC236}">
                <a16:creationId xmlns="" xmlns:a16="http://schemas.microsoft.com/office/drawing/2014/main" id="{E9DB91EC-D15A-462E-9E2A-02E80F88B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Chỗ dành sẵn cho Số hiệu Bản chiếu 3">
            <a:extLst>
              <a:ext uri="{FF2B5EF4-FFF2-40B4-BE49-F238E27FC236}">
                <a16:creationId xmlns="" xmlns:a16="http://schemas.microsoft.com/office/drawing/2014/main" id="{1D6C9D8C-8142-4205-A641-2165F53C4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9E9CD958-78B4-432C-BC73-778F818FF6F7}" type="slidenum">
              <a:rPr lang="ko-KR" altLang="en-US" smtClean="0">
                <a:latin typeface="Calibri" panose="020F0502020204030204" pitchFamily="34" charset="0"/>
              </a:rPr>
              <a:pPr/>
              <a:t>27</a:t>
            </a:fld>
            <a:endParaRPr lang="ko-K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2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hỗ dành sẵn cho Hình ảnh của Bản chiếu 1">
            <a:extLst>
              <a:ext uri="{FF2B5EF4-FFF2-40B4-BE49-F238E27FC236}">
                <a16:creationId xmlns="" xmlns:a16="http://schemas.microsoft.com/office/drawing/2014/main" id="{CC4B9CFF-D5F0-4BAD-9EDF-467F31C25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Chỗ dành sẵn cho Ghi chú 2">
            <a:extLst>
              <a:ext uri="{FF2B5EF4-FFF2-40B4-BE49-F238E27FC236}">
                <a16:creationId xmlns="" xmlns:a16="http://schemas.microsoft.com/office/drawing/2014/main" id="{6DE5EEF3-6436-41FD-BB52-60F9293A1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Chỗ dành sẵn cho Số hiệu Bản chiếu 3">
            <a:extLst>
              <a:ext uri="{FF2B5EF4-FFF2-40B4-BE49-F238E27FC236}">
                <a16:creationId xmlns="" xmlns:a16="http://schemas.microsoft.com/office/drawing/2014/main" id="{4B4B833D-780D-429A-A0C5-2E6F5E5CC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EAA34E86-E3E0-4813-B91E-FCE9AD7E0C34}" type="slidenum">
              <a:rPr lang="ko-KR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28</a:t>
            </a:fld>
            <a:endParaRPr lang="ko-KR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3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hỗ dành sẵn cho Hình ảnh của Bản chiếu 1">
            <a:extLst>
              <a:ext uri="{FF2B5EF4-FFF2-40B4-BE49-F238E27FC236}">
                <a16:creationId xmlns="" xmlns:a16="http://schemas.microsoft.com/office/drawing/2014/main" id="{FBAFE6AF-95DC-479B-9EAF-76351B564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Chỗ dành sẵn cho Ghi chú 2">
            <a:extLst>
              <a:ext uri="{FF2B5EF4-FFF2-40B4-BE49-F238E27FC236}">
                <a16:creationId xmlns="" xmlns:a16="http://schemas.microsoft.com/office/drawing/2014/main" id="{E9DB91EC-D15A-462E-9E2A-02E80F88B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Nh</a:t>
            </a:r>
            <a:r>
              <a:rPr lang="vi-VN" altLang="en-US"/>
              <a:t>ư</a:t>
            </a:r>
            <a:r>
              <a:rPr lang="en-US" altLang="en-US"/>
              <a:t> </a:t>
            </a:r>
            <a:r>
              <a:rPr lang="en-US" altLang="en-US" err="1"/>
              <a:t>vậy</a:t>
            </a:r>
            <a:r>
              <a:rPr lang="en-US" altLang="en-US"/>
              <a:t>, </a:t>
            </a:r>
            <a:r>
              <a:rPr lang="en-US" altLang="en-US" err="1"/>
              <a:t>việc</a:t>
            </a:r>
            <a:r>
              <a:rPr lang="en-US" altLang="en-US"/>
              <a:t> </a:t>
            </a:r>
            <a:r>
              <a:rPr lang="en-US" altLang="en-US" err="1"/>
              <a:t>làm</a:t>
            </a:r>
            <a:r>
              <a:rPr lang="en-US" altLang="en-US"/>
              <a:t> </a:t>
            </a:r>
            <a:r>
              <a:rPr lang="en-US" altLang="en-US" err="1"/>
              <a:t>đang</a:t>
            </a:r>
            <a:r>
              <a:rPr lang="en-US" altLang="en-US"/>
              <a:t> </a:t>
            </a:r>
            <a:r>
              <a:rPr lang="en-US" altLang="en-US" err="1"/>
              <a:t>là</a:t>
            </a:r>
            <a:r>
              <a:rPr lang="en-US" altLang="en-US"/>
              <a:t> </a:t>
            </a:r>
            <a:r>
              <a:rPr lang="en-US" altLang="en-US" err="1"/>
              <a:t>vấn</a:t>
            </a:r>
            <a:r>
              <a:rPr lang="en-US" altLang="en-US"/>
              <a:t> </a:t>
            </a:r>
            <a:r>
              <a:rPr lang="en-US" altLang="en-US" err="1"/>
              <a:t>đề</a:t>
            </a:r>
            <a:r>
              <a:rPr lang="en-US" altLang="en-US"/>
              <a:t> </a:t>
            </a:r>
            <a:r>
              <a:rPr lang="en-US" altLang="en-US" err="1"/>
              <a:t>kinh</a:t>
            </a:r>
            <a:r>
              <a:rPr lang="en-US" altLang="en-US"/>
              <a:t> </a:t>
            </a:r>
            <a:r>
              <a:rPr lang="en-US" altLang="en-US" err="1"/>
              <a:t>tế</a:t>
            </a:r>
            <a:r>
              <a:rPr lang="en-US" altLang="en-US"/>
              <a:t> </a:t>
            </a:r>
            <a:r>
              <a:rPr lang="en-US" altLang="en-US" err="1"/>
              <a:t>xã</a:t>
            </a:r>
            <a:r>
              <a:rPr lang="en-US" altLang="en-US"/>
              <a:t> </a:t>
            </a:r>
            <a:r>
              <a:rPr lang="en-US" altLang="en-US" err="1"/>
              <a:t>hội</a:t>
            </a:r>
            <a:r>
              <a:rPr lang="en-US" altLang="en-US"/>
              <a:t> </a:t>
            </a:r>
            <a:r>
              <a:rPr lang="en-US" altLang="en-US" err="1"/>
              <a:t>lớn</a:t>
            </a:r>
            <a:r>
              <a:rPr lang="en-US" altLang="en-US"/>
              <a:t> </a:t>
            </a:r>
            <a:r>
              <a:rPr lang="en-US" altLang="en-US" err="1"/>
              <a:t>của</a:t>
            </a:r>
            <a:r>
              <a:rPr lang="en-US" altLang="en-US"/>
              <a:t> n</a:t>
            </a:r>
            <a:r>
              <a:rPr lang="vi-VN" altLang="en-US"/>
              <a:t>ư</a:t>
            </a:r>
            <a:r>
              <a:rPr lang="en-US" altLang="en-US" err="1"/>
              <a:t>ớc</a:t>
            </a:r>
            <a:r>
              <a:rPr lang="en-US" altLang="en-US"/>
              <a:t> ta.  N</a:t>
            </a:r>
            <a:r>
              <a:rPr lang="vi-VN" altLang="en-US"/>
              <a:t>ư</a:t>
            </a:r>
            <a:r>
              <a:rPr lang="en-US" altLang="en-US" err="1"/>
              <a:t>ớc</a:t>
            </a:r>
            <a:r>
              <a:rPr lang="en-US" altLang="en-US"/>
              <a:t> ta </a:t>
            </a:r>
            <a:r>
              <a:rPr lang="en-US" altLang="en-US" err="1"/>
              <a:t>đã</a:t>
            </a:r>
            <a:r>
              <a:rPr lang="en-US" altLang="en-US"/>
              <a:t> </a:t>
            </a:r>
            <a:r>
              <a:rPr lang="en-US" altLang="en-US" err="1"/>
              <a:t>và</a:t>
            </a:r>
            <a:r>
              <a:rPr lang="en-US" altLang="en-US"/>
              <a:t> </a:t>
            </a:r>
            <a:r>
              <a:rPr lang="en-US" altLang="en-US" err="1"/>
              <a:t>đang</a:t>
            </a:r>
            <a:r>
              <a:rPr lang="en-US" altLang="en-US"/>
              <a:t>  </a:t>
            </a:r>
            <a:r>
              <a:rPr lang="en-US" altLang="en-US" err="1"/>
              <a:t>thực</a:t>
            </a:r>
            <a:r>
              <a:rPr lang="en-US" altLang="en-US"/>
              <a:t> </a:t>
            </a:r>
            <a:r>
              <a:rPr lang="en-US" altLang="en-US" err="1"/>
              <a:t>hiện</a:t>
            </a:r>
            <a:r>
              <a:rPr lang="en-US" altLang="en-US"/>
              <a:t> </a:t>
            </a:r>
            <a:r>
              <a:rPr lang="en-US" altLang="en-US" err="1"/>
              <a:t>nhiều</a:t>
            </a:r>
            <a:r>
              <a:rPr lang="en-US" altLang="en-US"/>
              <a:t> </a:t>
            </a:r>
            <a:r>
              <a:rPr lang="en-US" altLang="en-US" err="1"/>
              <a:t>giải</a:t>
            </a:r>
            <a:r>
              <a:rPr lang="en-US" altLang="en-US"/>
              <a:t> </a:t>
            </a:r>
            <a:r>
              <a:rPr lang="en-US" altLang="en-US" err="1"/>
              <a:t>pháp</a:t>
            </a:r>
            <a:r>
              <a:rPr lang="en-US" altLang="en-US"/>
              <a:t> </a:t>
            </a:r>
            <a:r>
              <a:rPr lang="en-US" altLang="en-US" err="1"/>
              <a:t>để</a:t>
            </a:r>
            <a:r>
              <a:rPr lang="en-US" altLang="en-US"/>
              <a:t> </a:t>
            </a:r>
            <a:r>
              <a:rPr lang="en-US" altLang="en-US" err="1"/>
              <a:t>giải</a:t>
            </a:r>
            <a:r>
              <a:rPr lang="en-US" altLang="en-US"/>
              <a:t> </a:t>
            </a:r>
            <a:r>
              <a:rPr lang="en-US" altLang="en-US" err="1"/>
              <a:t>quyết</a:t>
            </a:r>
            <a:r>
              <a:rPr lang="en-US" altLang="en-US"/>
              <a:t> </a:t>
            </a:r>
            <a:r>
              <a:rPr lang="en-US" altLang="en-US" err="1"/>
              <a:t>vấn</a:t>
            </a:r>
            <a:r>
              <a:rPr lang="en-US" altLang="en-US"/>
              <a:t> </a:t>
            </a:r>
            <a:r>
              <a:rPr lang="en-US" altLang="en-US" err="1"/>
              <a:t>đề</a:t>
            </a:r>
            <a:r>
              <a:rPr lang="en-US" altLang="en-US"/>
              <a:t> </a:t>
            </a:r>
            <a:r>
              <a:rPr lang="en-US" altLang="en-US" err="1"/>
              <a:t>việc</a:t>
            </a:r>
            <a:r>
              <a:rPr lang="en-US" altLang="en-US"/>
              <a:t> </a:t>
            </a:r>
            <a:r>
              <a:rPr lang="en-US" altLang="en-US" err="1"/>
              <a:t>làm</a:t>
            </a:r>
            <a:r>
              <a:rPr lang="en-US" altLang="en-US"/>
              <a:t> ở n</a:t>
            </a:r>
            <a:r>
              <a:rPr lang="vi-VN" altLang="en-US"/>
              <a:t>ư</a:t>
            </a:r>
            <a:r>
              <a:rPr lang="en-US" altLang="en-US" err="1"/>
              <a:t>ớc</a:t>
            </a:r>
            <a:r>
              <a:rPr lang="en-US" altLang="en-US"/>
              <a:t> ta </a:t>
            </a:r>
            <a:r>
              <a:rPr lang="en-US" altLang="en-US" err="1"/>
              <a:t>hiện</a:t>
            </a:r>
            <a:r>
              <a:rPr lang="en-US" altLang="en-US"/>
              <a:t> nay. </a:t>
            </a:r>
            <a:r>
              <a:rPr lang="en-US" altLang="en-US" err="1"/>
              <a:t>Cụ</a:t>
            </a:r>
            <a:r>
              <a:rPr lang="en-US" altLang="en-US"/>
              <a:t> </a:t>
            </a:r>
            <a:r>
              <a:rPr lang="en-US" altLang="en-US" err="1"/>
              <a:t>thể</a:t>
            </a:r>
            <a:r>
              <a:rPr lang="en-US" altLang="en-US"/>
              <a:t> </a:t>
            </a:r>
            <a:r>
              <a:rPr lang="en-US" altLang="en-US" err="1"/>
              <a:t>là</a:t>
            </a:r>
            <a:r>
              <a:rPr lang="en-US" altLang="en-US"/>
              <a:t>: … </a:t>
            </a:r>
            <a:r>
              <a:rPr lang="en-US" altLang="en-US" err="1"/>
              <a:t>phân</a:t>
            </a:r>
            <a:r>
              <a:rPr lang="en-US" altLang="en-US"/>
              <a:t> </a:t>
            </a:r>
            <a:r>
              <a:rPr lang="en-US" altLang="en-US" err="1"/>
              <a:t>tích</a:t>
            </a:r>
            <a:r>
              <a:rPr lang="en-US" altLang="en-US"/>
              <a:t> </a:t>
            </a:r>
            <a:r>
              <a:rPr lang="en-US" altLang="en-US" err="1"/>
              <a:t>mỗi</a:t>
            </a:r>
            <a:r>
              <a:rPr lang="en-US" altLang="en-US"/>
              <a:t> </a:t>
            </a:r>
            <a:r>
              <a:rPr lang="en-US" altLang="en-US" err="1"/>
              <a:t>giải</a:t>
            </a:r>
            <a:r>
              <a:rPr lang="en-US" altLang="en-US"/>
              <a:t> </a:t>
            </a:r>
            <a:r>
              <a:rPr lang="en-US" altLang="en-US" err="1"/>
              <a:t>pháp</a:t>
            </a:r>
            <a:r>
              <a:rPr lang="en-US" altLang="en-US"/>
              <a:t> </a:t>
            </a:r>
            <a:r>
              <a:rPr lang="en-US" altLang="en-US" err="1"/>
              <a:t>mang</a:t>
            </a:r>
            <a:r>
              <a:rPr lang="en-US" altLang="en-US"/>
              <a:t> </a:t>
            </a:r>
            <a:r>
              <a:rPr lang="en-US" altLang="en-US" err="1"/>
              <a:t>lại</a:t>
            </a:r>
            <a:r>
              <a:rPr lang="en-US" altLang="en-US"/>
              <a:t> </a:t>
            </a:r>
            <a:r>
              <a:rPr lang="en-US" altLang="en-US" err="1"/>
              <a:t>hiệu</a:t>
            </a:r>
            <a:r>
              <a:rPr lang="en-US" altLang="en-US"/>
              <a:t> </a:t>
            </a:r>
            <a:r>
              <a:rPr lang="en-US" altLang="en-US" err="1"/>
              <a:t>quả</a:t>
            </a:r>
            <a:r>
              <a:rPr lang="en-US" altLang="en-US"/>
              <a:t> </a:t>
            </a:r>
            <a:r>
              <a:rPr lang="en-US" altLang="en-US" err="1"/>
              <a:t>riêng</a:t>
            </a:r>
            <a:r>
              <a:rPr lang="en-US" altLang="en-US"/>
              <a:t>………. </a:t>
            </a:r>
            <a:r>
              <a:rPr lang="en-US" altLang="en-US" err="1"/>
              <a:t>Cần</a:t>
            </a:r>
            <a:r>
              <a:rPr lang="en-US" altLang="en-US"/>
              <a:t> </a:t>
            </a:r>
            <a:r>
              <a:rPr lang="en-US" altLang="en-US" err="1"/>
              <a:t>phối</a:t>
            </a:r>
            <a:r>
              <a:rPr lang="en-US" altLang="en-US"/>
              <a:t> </a:t>
            </a:r>
            <a:r>
              <a:rPr lang="en-US" altLang="en-US" err="1"/>
              <a:t>hợp</a:t>
            </a:r>
            <a:r>
              <a:rPr lang="en-US" altLang="en-US"/>
              <a:t> </a:t>
            </a:r>
            <a:r>
              <a:rPr lang="en-US" altLang="en-US" err="1"/>
              <a:t>thực</a:t>
            </a:r>
            <a:r>
              <a:rPr lang="en-US" altLang="en-US"/>
              <a:t> </a:t>
            </a:r>
            <a:r>
              <a:rPr lang="en-US" altLang="en-US" err="1"/>
              <a:t>hiện</a:t>
            </a:r>
            <a:r>
              <a:rPr lang="en-US" altLang="en-US"/>
              <a:t> </a:t>
            </a:r>
            <a:r>
              <a:rPr lang="en-US" altLang="en-US" err="1"/>
              <a:t>các</a:t>
            </a:r>
            <a:r>
              <a:rPr lang="en-US" altLang="en-US"/>
              <a:t> </a:t>
            </a:r>
            <a:r>
              <a:rPr lang="en-US" altLang="en-US" err="1"/>
              <a:t>biện</a:t>
            </a:r>
            <a:r>
              <a:rPr lang="en-US" altLang="en-US"/>
              <a:t> </a:t>
            </a:r>
            <a:r>
              <a:rPr lang="en-US" altLang="en-US" err="1"/>
              <a:t>pháp</a:t>
            </a:r>
            <a:r>
              <a:rPr lang="en-US" altLang="en-US"/>
              <a:t> </a:t>
            </a:r>
            <a:r>
              <a:rPr lang="en-US" altLang="en-US" err="1"/>
              <a:t>và</a:t>
            </a:r>
            <a:r>
              <a:rPr lang="en-US" altLang="en-US"/>
              <a:t> </a:t>
            </a:r>
            <a:r>
              <a:rPr lang="en-US" altLang="en-US" err="1"/>
              <a:t>linh</a:t>
            </a:r>
            <a:r>
              <a:rPr lang="en-US" altLang="en-US"/>
              <a:t> </a:t>
            </a:r>
            <a:r>
              <a:rPr lang="en-US" altLang="en-US" err="1"/>
              <a:t>hoạt</a:t>
            </a:r>
            <a:r>
              <a:rPr lang="en-US" altLang="en-US"/>
              <a:t> ở </a:t>
            </a:r>
            <a:r>
              <a:rPr lang="en-US" altLang="en-US" err="1"/>
              <a:t>từng</a:t>
            </a:r>
            <a:r>
              <a:rPr lang="en-US" altLang="en-US"/>
              <a:t> </a:t>
            </a:r>
            <a:r>
              <a:rPr lang="en-US" altLang="en-US" err="1"/>
              <a:t>địa</a:t>
            </a:r>
            <a:r>
              <a:rPr lang="en-US" altLang="en-US"/>
              <a:t> </a:t>
            </a:r>
            <a:r>
              <a:rPr lang="en-US" altLang="en-US" err="1"/>
              <a:t>ph</a:t>
            </a:r>
            <a:r>
              <a:rPr lang="vi-VN" altLang="en-US"/>
              <a:t>ư</a:t>
            </a:r>
            <a:r>
              <a:rPr lang="en-US" altLang="en-US" err="1"/>
              <a:t>ơng</a:t>
            </a:r>
            <a:r>
              <a:rPr lang="en-US" altLang="en-US"/>
              <a:t>. </a:t>
            </a:r>
            <a:r>
              <a:rPr lang="en-US" altLang="en-US" err="1"/>
              <a:t>Vd</a:t>
            </a:r>
            <a:r>
              <a:rPr lang="en-US" altLang="en-US"/>
              <a:t>……………………. </a:t>
            </a:r>
            <a:r>
              <a:rPr lang="en-US" altLang="en-US" err="1"/>
              <a:t>Trong</a:t>
            </a:r>
            <a:r>
              <a:rPr lang="en-US" altLang="en-US"/>
              <a:t> </a:t>
            </a:r>
            <a:r>
              <a:rPr lang="en-US" altLang="en-US" err="1"/>
              <a:t>điều</a:t>
            </a:r>
            <a:r>
              <a:rPr lang="en-US" altLang="en-US"/>
              <a:t> </a:t>
            </a:r>
            <a:r>
              <a:rPr lang="en-US" altLang="en-US" err="1"/>
              <a:t>kiện</a:t>
            </a:r>
            <a:r>
              <a:rPr lang="en-US" altLang="en-US"/>
              <a:t> </a:t>
            </a:r>
            <a:r>
              <a:rPr lang="en-US" altLang="en-US" err="1"/>
              <a:t>tác</a:t>
            </a:r>
            <a:r>
              <a:rPr lang="en-US" altLang="en-US"/>
              <a:t> </a:t>
            </a:r>
            <a:r>
              <a:rPr lang="en-US" altLang="en-US" err="1"/>
              <a:t>động</a:t>
            </a:r>
            <a:r>
              <a:rPr lang="en-US" altLang="en-US"/>
              <a:t> </a:t>
            </a:r>
            <a:r>
              <a:rPr lang="en-US" altLang="en-US" err="1"/>
              <a:t>mạnh</a:t>
            </a:r>
            <a:r>
              <a:rPr lang="en-US" altLang="en-US"/>
              <a:t> </a:t>
            </a:r>
            <a:r>
              <a:rPr lang="en-US" altLang="en-US" err="1"/>
              <a:t>mẽ</a:t>
            </a:r>
            <a:r>
              <a:rPr lang="en-US" altLang="en-US"/>
              <a:t> </a:t>
            </a:r>
            <a:r>
              <a:rPr lang="en-US" altLang="en-US" err="1"/>
              <a:t>của</a:t>
            </a:r>
            <a:r>
              <a:rPr lang="en-US" altLang="en-US"/>
              <a:t> </a:t>
            </a:r>
            <a:r>
              <a:rPr lang="en-US" altLang="en-US" err="1"/>
              <a:t>cuộc</a:t>
            </a:r>
            <a:r>
              <a:rPr lang="en-US" altLang="en-US"/>
              <a:t> </a:t>
            </a:r>
            <a:r>
              <a:rPr lang="en-US" altLang="en-US" err="1"/>
              <a:t>cách</a:t>
            </a:r>
            <a:r>
              <a:rPr lang="en-US" altLang="en-US"/>
              <a:t> </a:t>
            </a:r>
            <a:r>
              <a:rPr lang="en-US" altLang="en-US" err="1"/>
              <a:t>mạng</a:t>
            </a:r>
            <a:r>
              <a:rPr lang="en-US" altLang="en-US"/>
              <a:t> </a:t>
            </a:r>
            <a:r>
              <a:rPr lang="en-US" altLang="en-US" err="1"/>
              <a:t>công</a:t>
            </a:r>
            <a:r>
              <a:rPr lang="en-US" altLang="en-US"/>
              <a:t> </a:t>
            </a:r>
            <a:r>
              <a:rPr lang="en-US" altLang="en-US" err="1"/>
              <a:t>nghệ</a:t>
            </a:r>
            <a:r>
              <a:rPr lang="en-US" altLang="en-US"/>
              <a:t> 4.0  </a:t>
            </a:r>
            <a:r>
              <a:rPr lang="en-US" altLang="en-US" err="1"/>
              <a:t>nh</a:t>
            </a:r>
            <a:r>
              <a:rPr lang="vi-VN" altLang="en-US"/>
              <a:t>ư</a:t>
            </a:r>
            <a:r>
              <a:rPr lang="en-US" altLang="en-US"/>
              <a:t> </a:t>
            </a:r>
            <a:r>
              <a:rPr lang="en-US" altLang="en-US" err="1"/>
              <a:t>hiện</a:t>
            </a:r>
            <a:r>
              <a:rPr lang="en-US" altLang="en-US"/>
              <a:t> nay </a:t>
            </a:r>
            <a:r>
              <a:rPr lang="en-US" altLang="en-US" err="1"/>
              <a:t>đòi</a:t>
            </a:r>
            <a:r>
              <a:rPr lang="en-US" altLang="en-US"/>
              <a:t> </a:t>
            </a:r>
            <a:r>
              <a:rPr lang="en-US" altLang="en-US" err="1"/>
              <a:t>hỏi</a:t>
            </a:r>
            <a:r>
              <a:rPr lang="en-US" altLang="en-US"/>
              <a:t> n</a:t>
            </a:r>
            <a:r>
              <a:rPr lang="vi-VN" altLang="en-US"/>
              <a:t>ư</a:t>
            </a:r>
            <a:r>
              <a:rPr lang="en-US" altLang="en-US" err="1"/>
              <a:t>ớc</a:t>
            </a:r>
            <a:r>
              <a:rPr lang="en-US" altLang="en-US"/>
              <a:t> ta </a:t>
            </a:r>
            <a:r>
              <a:rPr lang="en-US" altLang="en-US" err="1"/>
              <a:t>phải</a:t>
            </a:r>
            <a:r>
              <a:rPr lang="en-US" altLang="en-US"/>
              <a:t> </a:t>
            </a:r>
            <a:r>
              <a:rPr lang="en-US" altLang="en-US" err="1"/>
              <a:t>tập</a:t>
            </a:r>
            <a:r>
              <a:rPr lang="en-US" altLang="en-US"/>
              <a:t> </a:t>
            </a:r>
            <a:r>
              <a:rPr lang="en-US" altLang="en-US" err="1"/>
              <a:t>trung</a:t>
            </a:r>
            <a:r>
              <a:rPr lang="en-US" altLang="en-US"/>
              <a:t> h</a:t>
            </a:r>
            <a:r>
              <a:rPr lang="vi-VN" altLang="en-US"/>
              <a:t>ơ</a:t>
            </a:r>
            <a:r>
              <a:rPr lang="en-US" altLang="en-US"/>
              <a:t>n </a:t>
            </a:r>
            <a:r>
              <a:rPr lang="en-US" altLang="en-US" err="1"/>
              <a:t>nữa</a:t>
            </a:r>
            <a:r>
              <a:rPr lang="en-US" altLang="en-US"/>
              <a:t> </a:t>
            </a:r>
            <a:r>
              <a:rPr lang="en-US" altLang="en-US" err="1"/>
              <a:t>vào</a:t>
            </a:r>
            <a:r>
              <a:rPr lang="en-US" altLang="en-US"/>
              <a:t> </a:t>
            </a:r>
            <a:r>
              <a:rPr lang="en-US" altLang="en-US" err="1"/>
              <a:t>giải</a:t>
            </a:r>
            <a:r>
              <a:rPr lang="en-US" altLang="en-US"/>
              <a:t> </a:t>
            </a:r>
            <a:r>
              <a:rPr lang="en-US" altLang="en-US" err="1"/>
              <a:t>pháp</a:t>
            </a:r>
            <a:r>
              <a:rPr lang="en-US" altLang="en-US"/>
              <a:t> </a:t>
            </a:r>
            <a:r>
              <a:rPr lang="en-US" altLang="en-US" err="1"/>
              <a:t>đào</a:t>
            </a:r>
            <a:r>
              <a:rPr lang="en-US" altLang="en-US"/>
              <a:t> </a:t>
            </a:r>
            <a:r>
              <a:rPr lang="en-US" altLang="en-US" err="1"/>
              <a:t>tạo</a:t>
            </a:r>
            <a:r>
              <a:rPr lang="en-US" altLang="en-US"/>
              <a:t> </a:t>
            </a:r>
            <a:r>
              <a:rPr lang="en-US" altLang="en-US" err="1"/>
              <a:t>nâng</a:t>
            </a:r>
            <a:r>
              <a:rPr lang="en-US" altLang="en-US"/>
              <a:t> </a:t>
            </a:r>
            <a:r>
              <a:rPr lang="en-US" altLang="en-US" err="1"/>
              <a:t>cao</a:t>
            </a:r>
            <a:r>
              <a:rPr lang="en-US" altLang="en-US"/>
              <a:t> </a:t>
            </a:r>
            <a:r>
              <a:rPr lang="en-US" altLang="en-US" err="1"/>
              <a:t>chất</a:t>
            </a:r>
            <a:r>
              <a:rPr lang="en-US" altLang="en-US"/>
              <a:t> l</a:t>
            </a:r>
            <a:r>
              <a:rPr lang="vi-VN" altLang="en-US"/>
              <a:t>ư</a:t>
            </a:r>
            <a:r>
              <a:rPr lang="en-US" altLang="en-US" err="1"/>
              <a:t>ợng</a:t>
            </a:r>
            <a:r>
              <a:rPr lang="en-US" altLang="en-US"/>
              <a:t> </a:t>
            </a:r>
            <a:r>
              <a:rPr lang="en-US" altLang="en-US" err="1"/>
              <a:t>nguồn</a:t>
            </a:r>
            <a:r>
              <a:rPr lang="en-US" altLang="en-US"/>
              <a:t> lao </a:t>
            </a:r>
            <a:r>
              <a:rPr lang="en-US" altLang="en-US" err="1"/>
              <a:t>động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sp>
        <p:nvSpPr>
          <p:cNvPr id="35844" name="Chỗ dành sẵn cho Số hiệu Bản chiếu 3">
            <a:extLst>
              <a:ext uri="{FF2B5EF4-FFF2-40B4-BE49-F238E27FC236}">
                <a16:creationId xmlns="" xmlns:a16="http://schemas.microsoft.com/office/drawing/2014/main" id="{1D6C9D8C-8142-4205-A641-2165F53C4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9E9CD958-78B4-432C-BC73-778F818FF6F7}" type="slidenum">
              <a:rPr lang="ko-KR" altLang="en-US" smtClean="0">
                <a:latin typeface="Calibri" panose="020F0502020204030204" pitchFamily="34" charset="0"/>
              </a:rPr>
              <a:pPr/>
              <a:t>29</a:t>
            </a:fld>
            <a:endParaRPr lang="ko-K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hỗ dành sẵn cho Hình ảnh của Bản chiếu 1">
            <a:extLst>
              <a:ext uri="{FF2B5EF4-FFF2-40B4-BE49-F238E27FC236}">
                <a16:creationId xmlns="" xmlns:a16="http://schemas.microsoft.com/office/drawing/2014/main" id="{FBAFE6AF-95DC-479B-9EAF-76351B564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Chỗ dành sẵn cho Ghi chú 2">
            <a:extLst>
              <a:ext uri="{FF2B5EF4-FFF2-40B4-BE49-F238E27FC236}">
                <a16:creationId xmlns="" xmlns:a16="http://schemas.microsoft.com/office/drawing/2014/main" id="{E9DB91EC-D15A-462E-9E2A-02E80F88B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Nh</a:t>
            </a:r>
            <a:r>
              <a:rPr lang="vi-VN" altLang="en-US"/>
              <a:t>ư</a:t>
            </a:r>
            <a:r>
              <a:rPr lang="en-US" altLang="en-US"/>
              <a:t> </a:t>
            </a:r>
            <a:r>
              <a:rPr lang="en-US" altLang="en-US" err="1"/>
              <a:t>vậy</a:t>
            </a:r>
            <a:r>
              <a:rPr lang="en-US" altLang="en-US"/>
              <a:t>, </a:t>
            </a:r>
            <a:r>
              <a:rPr lang="en-US" altLang="en-US" err="1"/>
              <a:t>việc</a:t>
            </a:r>
            <a:r>
              <a:rPr lang="en-US" altLang="en-US"/>
              <a:t> </a:t>
            </a:r>
            <a:r>
              <a:rPr lang="en-US" altLang="en-US" err="1"/>
              <a:t>làm</a:t>
            </a:r>
            <a:r>
              <a:rPr lang="en-US" altLang="en-US"/>
              <a:t> </a:t>
            </a:r>
            <a:r>
              <a:rPr lang="en-US" altLang="en-US" err="1"/>
              <a:t>đang</a:t>
            </a:r>
            <a:r>
              <a:rPr lang="en-US" altLang="en-US"/>
              <a:t> </a:t>
            </a:r>
            <a:r>
              <a:rPr lang="en-US" altLang="en-US" err="1"/>
              <a:t>là</a:t>
            </a:r>
            <a:r>
              <a:rPr lang="en-US" altLang="en-US"/>
              <a:t> </a:t>
            </a:r>
            <a:r>
              <a:rPr lang="en-US" altLang="en-US" err="1"/>
              <a:t>vấn</a:t>
            </a:r>
            <a:r>
              <a:rPr lang="en-US" altLang="en-US"/>
              <a:t> </a:t>
            </a:r>
            <a:r>
              <a:rPr lang="en-US" altLang="en-US" err="1"/>
              <a:t>đề</a:t>
            </a:r>
            <a:r>
              <a:rPr lang="en-US" altLang="en-US"/>
              <a:t> </a:t>
            </a:r>
            <a:r>
              <a:rPr lang="en-US" altLang="en-US" err="1"/>
              <a:t>kinh</a:t>
            </a:r>
            <a:r>
              <a:rPr lang="en-US" altLang="en-US"/>
              <a:t> </a:t>
            </a:r>
            <a:r>
              <a:rPr lang="en-US" altLang="en-US" err="1"/>
              <a:t>tế</a:t>
            </a:r>
            <a:r>
              <a:rPr lang="en-US" altLang="en-US"/>
              <a:t> </a:t>
            </a:r>
            <a:r>
              <a:rPr lang="en-US" altLang="en-US" err="1"/>
              <a:t>xã</a:t>
            </a:r>
            <a:r>
              <a:rPr lang="en-US" altLang="en-US"/>
              <a:t> </a:t>
            </a:r>
            <a:r>
              <a:rPr lang="en-US" altLang="en-US" err="1"/>
              <a:t>hội</a:t>
            </a:r>
            <a:r>
              <a:rPr lang="en-US" altLang="en-US"/>
              <a:t> </a:t>
            </a:r>
            <a:r>
              <a:rPr lang="en-US" altLang="en-US" err="1"/>
              <a:t>lớn</a:t>
            </a:r>
            <a:r>
              <a:rPr lang="en-US" altLang="en-US"/>
              <a:t> </a:t>
            </a:r>
            <a:r>
              <a:rPr lang="en-US" altLang="en-US" err="1"/>
              <a:t>của</a:t>
            </a:r>
            <a:r>
              <a:rPr lang="en-US" altLang="en-US"/>
              <a:t> n</a:t>
            </a:r>
            <a:r>
              <a:rPr lang="vi-VN" altLang="en-US"/>
              <a:t>ư</a:t>
            </a:r>
            <a:r>
              <a:rPr lang="en-US" altLang="en-US" err="1"/>
              <a:t>ớc</a:t>
            </a:r>
            <a:r>
              <a:rPr lang="en-US" altLang="en-US"/>
              <a:t> ta.  N</a:t>
            </a:r>
            <a:r>
              <a:rPr lang="vi-VN" altLang="en-US"/>
              <a:t>ư</a:t>
            </a:r>
            <a:r>
              <a:rPr lang="en-US" altLang="en-US" err="1"/>
              <a:t>ớc</a:t>
            </a:r>
            <a:r>
              <a:rPr lang="en-US" altLang="en-US"/>
              <a:t> ta </a:t>
            </a:r>
            <a:r>
              <a:rPr lang="en-US" altLang="en-US" err="1"/>
              <a:t>đã</a:t>
            </a:r>
            <a:r>
              <a:rPr lang="en-US" altLang="en-US"/>
              <a:t> </a:t>
            </a:r>
            <a:r>
              <a:rPr lang="en-US" altLang="en-US" err="1"/>
              <a:t>và</a:t>
            </a:r>
            <a:r>
              <a:rPr lang="en-US" altLang="en-US"/>
              <a:t> </a:t>
            </a:r>
            <a:r>
              <a:rPr lang="en-US" altLang="en-US" err="1"/>
              <a:t>đang</a:t>
            </a:r>
            <a:r>
              <a:rPr lang="en-US" altLang="en-US"/>
              <a:t>  </a:t>
            </a:r>
            <a:r>
              <a:rPr lang="en-US" altLang="en-US" err="1"/>
              <a:t>thực</a:t>
            </a:r>
            <a:r>
              <a:rPr lang="en-US" altLang="en-US"/>
              <a:t> </a:t>
            </a:r>
            <a:r>
              <a:rPr lang="en-US" altLang="en-US" err="1"/>
              <a:t>hiện</a:t>
            </a:r>
            <a:r>
              <a:rPr lang="en-US" altLang="en-US"/>
              <a:t> </a:t>
            </a:r>
            <a:r>
              <a:rPr lang="en-US" altLang="en-US" err="1"/>
              <a:t>nhiều</a:t>
            </a:r>
            <a:r>
              <a:rPr lang="en-US" altLang="en-US"/>
              <a:t> </a:t>
            </a:r>
            <a:r>
              <a:rPr lang="en-US" altLang="en-US" err="1"/>
              <a:t>giải</a:t>
            </a:r>
            <a:r>
              <a:rPr lang="en-US" altLang="en-US"/>
              <a:t> </a:t>
            </a:r>
            <a:r>
              <a:rPr lang="en-US" altLang="en-US" err="1"/>
              <a:t>pháp</a:t>
            </a:r>
            <a:r>
              <a:rPr lang="en-US" altLang="en-US"/>
              <a:t> </a:t>
            </a:r>
            <a:r>
              <a:rPr lang="en-US" altLang="en-US" err="1"/>
              <a:t>để</a:t>
            </a:r>
            <a:r>
              <a:rPr lang="en-US" altLang="en-US"/>
              <a:t> </a:t>
            </a:r>
            <a:r>
              <a:rPr lang="en-US" altLang="en-US" err="1"/>
              <a:t>giải</a:t>
            </a:r>
            <a:r>
              <a:rPr lang="en-US" altLang="en-US"/>
              <a:t> </a:t>
            </a:r>
            <a:r>
              <a:rPr lang="en-US" altLang="en-US" err="1"/>
              <a:t>quyết</a:t>
            </a:r>
            <a:r>
              <a:rPr lang="en-US" altLang="en-US"/>
              <a:t> </a:t>
            </a:r>
            <a:r>
              <a:rPr lang="en-US" altLang="en-US" err="1"/>
              <a:t>vấn</a:t>
            </a:r>
            <a:r>
              <a:rPr lang="en-US" altLang="en-US"/>
              <a:t> </a:t>
            </a:r>
            <a:r>
              <a:rPr lang="en-US" altLang="en-US" err="1"/>
              <a:t>đề</a:t>
            </a:r>
            <a:r>
              <a:rPr lang="en-US" altLang="en-US"/>
              <a:t> </a:t>
            </a:r>
            <a:r>
              <a:rPr lang="en-US" altLang="en-US" err="1"/>
              <a:t>việc</a:t>
            </a:r>
            <a:r>
              <a:rPr lang="en-US" altLang="en-US"/>
              <a:t> </a:t>
            </a:r>
            <a:r>
              <a:rPr lang="en-US" altLang="en-US" err="1"/>
              <a:t>làm</a:t>
            </a:r>
            <a:r>
              <a:rPr lang="en-US" altLang="en-US"/>
              <a:t> ở n</a:t>
            </a:r>
            <a:r>
              <a:rPr lang="vi-VN" altLang="en-US"/>
              <a:t>ư</a:t>
            </a:r>
            <a:r>
              <a:rPr lang="en-US" altLang="en-US" err="1"/>
              <a:t>ớc</a:t>
            </a:r>
            <a:r>
              <a:rPr lang="en-US" altLang="en-US"/>
              <a:t> ta </a:t>
            </a:r>
            <a:r>
              <a:rPr lang="en-US" altLang="en-US" err="1"/>
              <a:t>hiện</a:t>
            </a:r>
            <a:r>
              <a:rPr lang="en-US" altLang="en-US"/>
              <a:t> nay. </a:t>
            </a:r>
            <a:r>
              <a:rPr lang="en-US" altLang="en-US" err="1"/>
              <a:t>Cụ</a:t>
            </a:r>
            <a:r>
              <a:rPr lang="en-US" altLang="en-US"/>
              <a:t> </a:t>
            </a:r>
            <a:r>
              <a:rPr lang="en-US" altLang="en-US" err="1"/>
              <a:t>thể</a:t>
            </a:r>
            <a:r>
              <a:rPr lang="en-US" altLang="en-US"/>
              <a:t> </a:t>
            </a:r>
            <a:r>
              <a:rPr lang="en-US" altLang="en-US" err="1"/>
              <a:t>là</a:t>
            </a:r>
            <a:r>
              <a:rPr lang="en-US" altLang="en-US"/>
              <a:t>: … </a:t>
            </a:r>
            <a:r>
              <a:rPr lang="en-US" altLang="en-US" err="1"/>
              <a:t>phân</a:t>
            </a:r>
            <a:r>
              <a:rPr lang="en-US" altLang="en-US"/>
              <a:t> </a:t>
            </a:r>
            <a:r>
              <a:rPr lang="en-US" altLang="en-US" err="1"/>
              <a:t>tích</a:t>
            </a:r>
            <a:r>
              <a:rPr lang="en-US" altLang="en-US"/>
              <a:t> </a:t>
            </a:r>
            <a:r>
              <a:rPr lang="en-US" altLang="en-US" err="1"/>
              <a:t>mỗi</a:t>
            </a:r>
            <a:r>
              <a:rPr lang="en-US" altLang="en-US"/>
              <a:t> </a:t>
            </a:r>
            <a:r>
              <a:rPr lang="en-US" altLang="en-US" err="1"/>
              <a:t>giải</a:t>
            </a:r>
            <a:r>
              <a:rPr lang="en-US" altLang="en-US"/>
              <a:t> </a:t>
            </a:r>
            <a:r>
              <a:rPr lang="en-US" altLang="en-US" err="1"/>
              <a:t>pháp</a:t>
            </a:r>
            <a:r>
              <a:rPr lang="en-US" altLang="en-US"/>
              <a:t> </a:t>
            </a:r>
            <a:r>
              <a:rPr lang="en-US" altLang="en-US" err="1"/>
              <a:t>mang</a:t>
            </a:r>
            <a:r>
              <a:rPr lang="en-US" altLang="en-US"/>
              <a:t> </a:t>
            </a:r>
            <a:r>
              <a:rPr lang="en-US" altLang="en-US" err="1"/>
              <a:t>lại</a:t>
            </a:r>
            <a:r>
              <a:rPr lang="en-US" altLang="en-US"/>
              <a:t> </a:t>
            </a:r>
            <a:r>
              <a:rPr lang="en-US" altLang="en-US" err="1"/>
              <a:t>hiệu</a:t>
            </a:r>
            <a:r>
              <a:rPr lang="en-US" altLang="en-US"/>
              <a:t> </a:t>
            </a:r>
            <a:r>
              <a:rPr lang="en-US" altLang="en-US" err="1"/>
              <a:t>quả</a:t>
            </a:r>
            <a:r>
              <a:rPr lang="en-US" altLang="en-US"/>
              <a:t> </a:t>
            </a:r>
            <a:r>
              <a:rPr lang="en-US" altLang="en-US" err="1"/>
              <a:t>riêng</a:t>
            </a:r>
            <a:r>
              <a:rPr lang="en-US" altLang="en-US"/>
              <a:t>………. </a:t>
            </a:r>
            <a:r>
              <a:rPr lang="en-US" altLang="en-US" err="1"/>
              <a:t>Cần</a:t>
            </a:r>
            <a:r>
              <a:rPr lang="en-US" altLang="en-US"/>
              <a:t> </a:t>
            </a:r>
            <a:r>
              <a:rPr lang="en-US" altLang="en-US" err="1"/>
              <a:t>phối</a:t>
            </a:r>
            <a:r>
              <a:rPr lang="en-US" altLang="en-US"/>
              <a:t> </a:t>
            </a:r>
            <a:r>
              <a:rPr lang="en-US" altLang="en-US" err="1"/>
              <a:t>hợp</a:t>
            </a:r>
            <a:r>
              <a:rPr lang="en-US" altLang="en-US"/>
              <a:t> </a:t>
            </a:r>
            <a:r>
              <a:rPr lang="en-US" altLang="en-US" err="1"/>
              <a:t>thực</a:t>
            </a:r>
            <a:r>
              <a:rPr lang="en-US" altLang="en-US"/>
              <a:t> </a:t>
            </a:r>
            <a:r>
              <a:rPr lang="en-US" altLang="en-US" err="1"/>
              <a:t>hiện</a:t>
            </a:r>
            <a:r>
              <a:rPr lang="en-US" altLang="en-US"/>
              <a:t> </a:t>
            </a:r>
            <a:r>
              <a:rPr lang="en-US" altLang="en-US" err="1"/>
              <a:t>các</a:t>
            </a:r>
            <a:r>
              <a:rPr lang="en-US" altLang="en-US"/>
              <a:t> </a:t>
            </a:r>
            <a:r>
              <a:rPr lang="en-US" altLang="en-US" err="1"/>
              <a:t>biện</a:t>
            </a:r>
            <a:r>
              <a:rPr lang="en-US" altLang="en-US"/>
              <a:t> </a:t>
            </a:r>
            <a:r>
              <a:rPr lang="en-US" altLang="en-US" err="1"/>
              <a:t>pháp</a:t>
            </a:r>
            <a:r>
              <a:rPr lang="en-US" altLang="en-US"/>
              <a:t> </a:t>
            </a:r>
            <a:r>
              <a:rPr lang="en-US" altLang="en-US" err="1"/>
              <a:t>và</a:t>
            </a:r>
            <a:r>
              <a:rPr lang="en-US" altLang="en-US"/>
              <a:t> </a:t>
            </a:r>
            <a:r>
              <a:rPr lang="en-US" altLang="en-US" err="1"/>
              <a:t>linh</a:t>
            </a:r>
            <a:r>
              <a:rPr lang="en-US" altLang="en-US"/>
              <a:t> </a:t>
            </a:r>
            <a:r>
              <a:rPr lang="en-US" altLang="en-US" err="1"/>
              <a:t>hoạt</a:t>
            </a:r>
            <a:r>
              <a:rPr lang="en-US" altLang="en-US"/>
              <a:t> ở </a:t>
            </a:r>
            <a:r>
              <a:rPr lang="en-US" altLang="en-US" err="1"/>
              <a:t>từng</a:t>
            </a:r>
            <a:r>
              <a:rPr lang="en-US" altLang="en-US"/>
              <a:t> </a:t>
            </a:r>
            <a:r>
              <a:rPr lang="en-US" altLang="en-US" err="1"/>
              <a:t>địa</a:t>
            </a:r>
            <a:r>
              <a:rPr lang="en-US" altLang="en-US"/>
              <a:t> </a:t>
            </a:r>
            <a:r>
              <a:rPr lang="en-US" altLang="en-US" err="1"/>
              <a:t>ph</a:t>
            </a:r>
            <a:r>
              <a:rPr lang="vi-VN" altLang="en-US"/>
              <a:t>ư</a:t>
            </a:r>
            <a:r>
              <a:rPr lang="en-US" altLang="en-US" err="1"/>
              <a:t>ơng</a:t>
            </a:r>
            <a:r>
              <a:rPr lang="en-US" altLang="en-US"/>
              <a:t>. </a:t>
            </a:r>
            <a:r>
              <a:rPr lang="en-US" altLang="en-US" err="1"/>
              <a:t>Vd</a:t>
            </a:r>
            <a:r>
              <a:rPr lang="en-US" altLang="en-US"/>
              <a:t>……………………. </a:t>
            </a:r>
            <a:r>
              <a:rPr lang="en-US" altLang="en-US" err="1"/>
              <a:t>Trong</a:t>
            </a:r>
            <a:r>
              <a:rPr lang="en-US" altLang="en-US"/>
              <a:t> </a:t>
            </a:r>
            <a:r>
              <a:rPr lang="en-US" altLang="en-US" err="1"/>
              <a:t>điều</a:t>
            </a:r>
            <a:r>
              <a:rPr lang="en-US" altLang="en-US"/>
              <a:t> </a:t>
            </a:r>
            <a:r>
              <a:rPr lang="en-US" altLang="en-US" err="1"/>
              <a:t>kiện</a:t>
            </a:r>
            <a:r>
              <a:rPr lang="en-US" altLang="en-US"/>
              <a:t> </a:t>
            </a:r>
            <a:r>
              <a:rPr lang="en-US" altLang="en-US" err="1"/>
              <a:t>tác</a:t>
            </a:r>
            <a:r>
              <a:rPr lang="en-US" altLang="en-US"/>
              <a:t> </a:t>
            </a:r>
            <a:r>
              <a:rPr lang="en-US" altLang="en-US" err="1"/>
              <a:t>động</a:t>
            </a:r>
            <a:r>
              <a:rPr lang="en-US" altLang="en-US"/>
              <a:t> </a:t>
            </a:r>
            <a:r>
              <a:rPr lang="en-US" altLang="en-US" err="1"/>
              <a:t>mạnh</a:t>
            </a:r>
            <a:r>
              <a:rPr lang="en-US" altLang="en-US"/>
              <a:t> </a:t>
            </a:r>
            <a:r>
              <a:rPr lang="en-US" altLang="en-US" err="1"/>
              <a:t>mẽ</a:t>
            </a:r>
            <a:r>
              <a:rPr lang="en-US" altLang="en-US"/>
              <a:t> </a:t>
            </a:r>
            <a:r>
              <a:rPr lang="en-US" altLang="en-US" err="1"/>
              <a:t>của</a:t>
            </a:r>
            <a:r>
              <a:rPr lang="en-US" altLang="en-US"/>
              <a:t> </a:t>
            </a:r>
            <a:r>
              <a:rPr lang="en-US" altLang="en-US" err="1"/>
              <a:t>cuộc</a:t>
            </a:r>
            <a:r>
              <a:rPr lang="en-US" altLang="en-US"/>
              <a:t> </a:t>
            </a:r>
            <a:r>
              <a:rPr lang="en-US" altLang="en-US" err="1"/>
              <a:t>cách</a:t>
            </a:r>
            <a:r>
              <a:rPr lang="en-US" altLang="en-US"/>
              <a:t> </a:t>
            </a:r>
            <a:r>
              <a:rPr lang="en-US" altLang="en-US" err="1"/>
              <a:t>mạng</a:t>
            </a:r>
            <a:r>
              <a:rPr lang="en-US" altLang="en-US"/>
              <a:t> </a:t>
            </a:r>
            <a:r>
              <a:rPr lang="en-US" altLang="en-US" err="1"/>
              <a:t>công</a:t>
            </a:r>
            <a:r>
              <a:rPr lang="en-US" altLang="en-US"/>
              <a:t> </a:t>
            </a:r>
            <a:r>
              <a:rPr lang="en-US" altLang="en-US" err="1"/>
              <a:t>nghệ</a:t>
            </a:r>
            <a:r>
              <a:rPr lang="en-US" altLang="en-US"/>
              <a:t> 4.0  </a:t>
            </a:r>
            <a:r>
              <a:rPr lang="en-US" altLang="en-US" err="1"/>
              <a:t>nh</a:t>
            </a:r>
            <a:r>
              <a:rPr lang="vi-VN" altLang="en-US"/>
              <a:t>ư</a:t>
            </a:r>
            <a:r>
              <a:rPr lang="en-US" altLang="en-US"/>
              <a:t> </a:t>
            </a:r>
            <a:r>
              <a:rPr lang="en-US" altLang="en-US" err="1"/>
              <a:t>hiện</a:t>
            </a:r>
            <a:r>
              <a:rPr lang="en-US" altLang="en-US"/>
              <a:t> nay </a:t>
            </a:r>
            <a:r>
              <a:rPr lang="en-US" altLang="en-US" err="1"/>
              <a:t>đòi</a:t>
            </a:r>
            <a:r>
              <a:rPr lang="en-US" altLang="en-US"/>
              <a:t> </a:t>
            </a:r>
            <a:r>
              <a:rPr lang="en-US" altLang="en-US" err="1"/>
              <a:t>hỏi</a:t>
            </a:r>
            <a:r>
              <a:rPr lang="en-US" altLang="en-US"/>
              <a:t> n</a:t>
            </a:r>
            <a:r>
              <a:rPr lang="vi-VN" altLang="en-US"/>
              <a:t>ư</a:t>
            </a:r>
            <a:r>
              <a:rPr lang="en-US" altLang="en-US" err="1"/>
              <a:t>ớc</a:t>
            </a:r>
            <a:r>
              <a:rPr lang="en-US" altLang="en-US"/>
              <a:t> ta </a:t>
            </a:r>
            <a:r>
              <a:rPr lang="en-US" altLang="en-US" err="1"/>
              <a:t>phải</a:t>
            </a:r>
            <a:r>
              <a:rPr lang="en-US" altLang="en-US"/>
              <a:t> </a:t>
            </a:r>
            <a:r>
              <a:rPr lang="en-US" altLang="en-US" err="1"/>
              <a:t>tập</a:t>
            </a:r>
            <a:r>
              <a:rPr lang="en-US" altLang="en-US"/>
              <a:t> </a:t>
            </a:r>
            <a:r>
              <a:rPr lang="en-US" altLang="en-US" err="1"/>
              <a:t>trung</a:t>
            </a:r>
            <a:r>
              <a:rPr lang="en-US" altLang="en-US"/>
              <a:t> h</a:t>
            </a:r>
            <a:r>
              <a:rPr lang="vi-VN" altLang="en-US"/>
              <a:t>ơ</a:t>
            </a:r>
            <a:r>
              <a:rPr lang="en-US" altLang="en-US"/>
              <a:t>n </a:t>
            </a:r>
            <a:r>
              <a:rPr lang="en-US" altLang="en-US" err="1"/>
              <a:t>nữa</a:t>
            </a:r>
            <a:r>
              <a:rPr lang="en-US" altLang="en-US"/>
              <a:t> </a:t>
            </a:r>
            <a:r>
              <a:rPr lang="en-US" altLang="en-US" err="1"/>
              <a:t>vào</a:t>
            </a:r>
            <a:r>
              <a:rPr lang="en-US" altLang="en-US"/>
              <a:t> </a:t>
            </a:r>
            <a:r>
              <a:rPr lang="en-US" altLang="en-US" err="1"/>
              <a:t>giải</a:t>
            </a:r>
            <a:r>
              <a:rPr lang="en-US" altLang="en-US"/>
              <a:t> </a:t>
            </a:r>
            <a:r>
              <a:rPr lang="en-US" altLang="en-US" err="1"/>
              <a:t>pháp</a:t>
            </a:r>
            <a:r>
              <a:rPr lang="en-US" altLang="en-US"/>
              <a:t> </a:t>
            </a:r>
            <a:r>
              <a:rPr lang="en-US" altLang="en-US" err="1"/>
              <a:t>đào</a:t>
            </a:r>
            <a:r>
              <a:rPr lang="en-US" altLang="en-US"/>
              <a:t> </a:t>
            </a:r>
            <a:r>
              <a:rPr lang="en-US" altLang="en-US" err="1"/>
              <a:t>tạo</a:t>
            </a:r>
            <a:r>
              <a:rPr lang="en-US" altLang="en-US"/>
              <a:t> </a:t>
            </a:r>
            <a:r>
              <a:rPr lang="en-US" altLang="en-US" err="1"/>
              <a:t>nâng</a:t>
            </a:r>
            <a:r>
              <a:rPr lang="en-US" altLang="en-US"/>
              <a:t> </a:t>
            </a:r>
            <a:r>
              <a:rPr lang="en-US" altLang="en-US" err="1"/>
              <a:t>cao</a:t>
            </a:r>
            <a:r>
              <a:rPr lang="en-US" altLang="en-US"/>
              <a:t> </a:t>
            </a:r>
            <a:r>
              <a:rPr lang="en-US" altLang="en-US" err="1"/>
              <a:t>chất</a:t>
            </a:r>
            <a:r>
              <a:rPr lang="en-US" altLang="en-US"/>
              <a:t> l</a:t>
            </a:r>
            <a:r>
              <a:rPr lang="vi-VN" altLang="en-US"/>
              <a:t>ư</a:t>
            </a:r>
            <a:r>
              <a:rPr lang="en-US" altLang="en-US" err="1"/>
              <a:t>ợng</a:t>
            </a:r>
            <a:r>
              <a:rPr lang="en-US" altLang="en-US"/>
              <a:t> </a:t>
            </a:r>
            <a:r>
              <a:rPr lang="en-US" altLang="en-US" err="1"/>
              <a:t>nguồn</a:t>
            </a:r>
            <a:r>
              <a:rPr lang="en-US" altLang="en-US"/>
              <a:t> lao </a:t>
            </a:r>
            <a:r>
              <a:rPr lang="en-US" altLang="en-US" err="1"/>
              <a:t>động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sp>
        <p:nvSpPr>
          <p:cNvPr id="35844" name="Chỗ dành sẵn cho Số hiệu Bản chiếu 3">
            <a:extLst>
              <a:ext uri="{FF2B5EF4-FFF2-40B4-BE49-F238E27FC236}">
                <a16:creationId xmlns="" xmlns:a16="http://schemas.microsoft.com/office/drawing/2014/main" id="{1D6C9D8C-8142-4205-A641-2165F53C4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9E9CD958-78B4-432C-BC73-778F818FF6F7}" type="slidenum">
              <a:rPr lang="ko-KR" altLang="en-US" smtClean="0">
                <a:latin typeface="Calibri" panose="020F0502020204030204" pitchFamily="34" charset="0"/>
              </a:rPr>
              <a:pPr/>
              <a:t>30</a:t>
            </a:fld>
            <a:endParaRPr lang="ko-K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2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kiểm</a:t>
            </a:r>
            <a:r>
              <a:rPr lang="en-US"/>
              <a:t> </a:t>
            </a:r>
            <a:r>
              <a:rPr lang="en-US" err="1"/>
              <a:t>tra</a:t>
            </a:r>
            <a:r>
              <a:rPr lang="en-US"/>
              <a:t> </a:t>
            </a:r>
            <a:r>
              <a:rPr lang="en-US" err="1"/>
              <a:t>mức</a:t>
            </a:r>
            <a:r>
              <a:rPr lang="en-US"/>
              <a:t> </a:t>
            </a:r>
            <a:r>
              <a:rPr lang="en-US" err="1"/>
              <a:t>độ</a:t>
            </a:r>
            <a:r>
              <a:rPr lang="en-US"/>
              <a:t> </a:t>
            </a:r>
            <a:r>
              <a:rPr lang="en-US" err="1"/>
              <a:t>thông</a:t>
            </a:r>
            <a:r>
              <a:rPr lang="en-US"/>
              <a:t> </a:t>
            </a:r>
            <a:r>
              <a:rPr lang="en-US" err="1"/>
              <a:t>hiểu</a:t>
            </a:r>
            <a:r>
              <a:rPr lang="en-US"/>
              <a:t> </a:t>
            </a:r>
            <a:r>
              <a:rPr lang="en-US" smtClean="0"/>
              <a:t>ở </a:t>
            </a:r>
            <a:r>
              <a:rPr lang="en-US" err="1"/>
              <a:t>nội</a:t>
            </a:r>
            <a:r>
              <a:rPr lang="en-US"/>
              <a:t> dug </a:t>
            </a:r>
            <a:r>
              <a:rPr lang="en-US" err="1"/>
              <a:t>này</a:t>
            </a:r>
            <a:r>
              <a:rPr lang="en-US"/>
              <a:t>, </a:t>
            </a:r>
            <a:r>
              <a:rPr lang="en-US" err="1" smtClean="0"/>
              <a:t>thầy</a:t>
            </a:r>
            <a:r>
              <a:rPr lang="en-US" smtClean="0"/>
              <a:t> </a:t>
            </a:r>
            <a:r>
              <a:rPr lang="en-US" err="1" smtClean="0"/>
              <a:t>mời</a:t>
            </a:r>
            <a:r>
              <a:rPr lang="en-US" smtClean="0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tham</a:t>
            </a:r>
            <a:r>
              <a:rPr lang="en-US"/>
              <a:t> </a:t>
            </a:r>
            <a:r>
              <a:rPr lang="en-US" err="1"/>
              <a:t>gia</a:t>
            </a:r>
            <a:r>
              <a:rPr lang="en-US"/>
              <a:t> </a:t>
            </a:r>
            <a:r>
              <a:rPr lang="en-US" err="1"/>
              <a:t>trả</a:t>
            </a:r>
            <a:r>
              <a:rPr lang="en-US"/>
              <a:t>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câu</a:t>
            </a:r>
            <a:r>
              <a:rPr lang="en-US"/>
              <a:t> </a:t>
            </a:r>
            <a:r>
              <a:rPr lang="en-US" err="1"/>
              <a:t>hỏi</a:t>
            </a:r>
            <a:r>
              <a:rPr lang="en-US"/>
              <a:t> </a:t>
            </a:r>
            <a:r>
              <a:rPr lang="en-US" err="1"/>
              <a:t>sau</a:t>
            </a:r>
            <a:endParaRPr lang="en-US"/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l</a:t>
            </a:r>
            <a:r>
              <a:rPr lang="vi-VN"/>
              <a:t>ư</a:t>
            </a:r>
            <a:r>
              <a:rPr lang="en-US"/>
              <a:t>u ý, </a:t>
            </a:r>
            <a:r>
              <a:rPr lang="en-US" err="1"/>
              <a:t>trong</a:t>
            </a:r>
            <a:r>
              <a:rPr lang="en-US"/>
              <a:t> </a:t>
            </a:r>
            <a:r>
              <a:rPr lang="en-US" err="1"/>
              <a:t>quá</a:t>
            </a:r>
            <a:r>
              <a:rPr lang="en-US"/>
              <a:t> </a:t>
            </a:r>
            <a:r>
              <a:rPr lang="en-US" err="1"/>
              <a:t>trình</a:t>
            </a:r>
            <a:r>
              <a:rPr lang="en-US"/>
              <a:t> </a:t>
            </a:r>
            <a:r>
              <a:rPr lang="en-US" err="1"/>
              <a:t>ôn</a:t>
            </a:r>
            <a:r>
              <a:rPr lang="en-US"/>
              <a:t> </a:t>
            </a:r>
            <a:r>
              <a:rPr lang="en-US" err="1"/>
              <a:t>tập</a:t>
            </a:r>
            <a:r>
              <a:rPr lang="en-US"/>
              <a:t> </a:t>
            </a:r>
            <a:r>
              <a:rPr lang="en-US" err="1"/>
              <a:t>hãy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 </a:t>
            </a:r>
            <a:r>
              <a:rPr lang="en-US" err="1"/>
              <a:t>xuyên</a:t>
            </a:r>
            <a:r>
              <a:rPr lang="en-US"/>
              <a:t> </a:t>
            </a:r>
            <a:r>
              <a:rPr lang="en-US" err="1"/>
              <a:t>trả</a:t>
            </a:r>
            <a:r>
              <a:rPr lang="en-US"/>
              <a:t>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câu</a:t>
            </a:r>
            <a:r>
              <a:rPr lang="en-US"/>
              <a:t> </a:t>
            </a:r>
            <a:r>
              <a:rPr lang="en-US" err="1"/>
              <a:t>hỏi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sai</a:t>
            </a:r>
            <a:r>
              <a:rPr lang="en-US"/>
              <a:t>. </a:t>
            </a:r>
            <a:r>
              <a:rPr lang="en-US" err="1"/>
              <a:t>Đây</a:t>
            </a:r>
            <a:r>
              <a:rPr lang="en-US"/>
              <a:t> </a:t>
            </a:r>
            <a:r>
              <a:rPr lang="en-US" err="1"/>
              <a:t>là</a:t>
            </a:r>
            <a:r>
              <a:rPr lang="en-US"/>
              <a:t> </a:t>
            </a:r>
            <a:r>
              <a:rPr lang="en-US" err="1"/>
              <a:t>kĩ</a:t>
            </a:r>
            <a:r>
              <a:rPr lang="en-US"/>
              <a:t> </a:t>
            </a:r>
            <a:r>
              <a:rPr lang="en-US" err="1"/>
              <a:t>năng</a:t>
            </a:r>
            <a:r>
              <a:rPr lang="en-US"/>
              <a:t> </a:t>
            </a:r>
            <a:r>
              <a:rPr lang="en-US" err="1"/>
              <a:t>tốt</a:t>
            </a:r>
            <a:r>
              <a:rPr lang="en-US"/>
              <a:t> </a:t>
            </a:r>
            <a:r>
              <a:rPr lang="en-US" err="1"/>
              <a:t>giúp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phản</a:t>
            </a:r>
            <a:r>
              <a:rPr lang="en-US"/>
              <a:t> </a:t>
            </a:r>
            <a:r>
              <a:rPr lang="en-US" err="1"/>
              <a:t>xạ</a:t>
            </a:r>
            <a:r>
              <a:rPr lang="en-US"/>
              <a:t> </a:t>
            </a:r>
            <a:r>
              <a:rPr lang="en-US" err="1"/>
              <a:t>nhanh</a:t>
            </a:r>
            <a:r>
              <a:rPr lang="en-US"/>
              <a:t> </a:t>
            </a:r>
            <a:r>
              <a:rPr lang="en-US" err="1"/>
              <a:t>với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câu</a:t>
            </a:r>
            <a:r>
              <a:rPr lang="en-US"/>
              <a:t> </a:t>
            </a:r>
            <a:r>
              <a:rPr lang="en-US" err="1"/>
              <a:t>hỏi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 </a:t>
            </a:r>
            <a:r>
              <a:rPr lang="en-US" err="1"/>
              <a:t>gặp</a:t>
            </a:r>
            <a:r>
              <a:rPr lang="en-US"/>
              <a:t> </a:t>
            </a:r>
            <a:r>
              <a:rPr lang="en-US" err="1"/>
              <a:t>trong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 </a:t>
            </a:r>
            <a:r>
              <a:rPr lang="en-US" err="1" smtClean="0"/>
              <a:t>thi</a:t>
            </a:r>
            <a:r>
              <a:rPr lang="en-US" smtClean="0"/>
              <a:t> TN </a:t>
            </a:r>
            <a:r>
              <a:rPr lang="en-US" err="1" smtClean="0"/>
              <a:t>thpt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7EC2A-E550-4253-9EDC-14A0A17C5EB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30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1779-70CB-44CE-B8BC-AED2FC5223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82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1779-70CB-44CE-B8BC-AED2FC52232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22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="" xmlns:a16="http://schemas.microsoft.com/office/drawing/2014/main" id="{470F33BE-D9E1-4F7B-BFB5-518A64E12B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="" xmlns:a16="http://schemas.microsoft.com/office/drawing/2014/main" id="{8260DA64-448F-42D9-81A8-D004FFFC10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="" xmlns:a16="http://schemas.microsoft.com/office/drawing/2014/main" id="{E7B71DC2-A760-4301-9D4E-F7186EE65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59B7D3C4-DCD5-4CFE-80AF-6BCD026859F2}" type="slidenum">
              <a:rPr lang="en-US" altLang="en-US" smtClean="0">
                <a:latin typeface="Calibri" panose="020F0502020204030204" pitchFamily="34" charset="0"/>
              </a:rPr>
              <a:pPr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05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1779-70CB-44CE-B8BC-AED2FC52232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38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</a:t>
            </a:r>
            <a:r>
              <a:rPr lang="vi-VN"/>
              <a:t>ư</a:t>
            </a:r>
            <a:r>
              <a:rPr lang="en-US"/>
              <a:t> </a:t>
            </a:r>
            <a:r>
              <a:rPr lang="en-US" err="1"/>
              <a:t>vậy</a:t>
            </a:r>
            <a:r>
              <a:rPr lang="en-US"/>
              <a:t> </a:t>
            </a:r>
            <a:r>
              <a:rPr lang="en-US" err="1"/>
              <a:t>chúng</a:t>
            </a:r>
            <a:r>
              <a:rPr lang="en-US"/>
              <a:t> ta </a:t>
            </a:r>
            <a:r>
              <a:rPr lang="en-US" err="1"/>
              <a:t>đã</a:t>
            </a:r>
            <a:r>
              <a:rPr lang="en-US"/>
              <a:t> </a:t>
            </a:r>
            <a:r>
              <a:rPr lang="en-US" err="1"/>
              <a:t>ôn</a:t>
            </a:r>
            <a:r>
              <a:rPr lang="en-US"/>
              <a:t> </a:t>
            </a:r>
            <a:r>
              <a:rPr lang="en-US" err="1"/>
              <a:t>tập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kiến</a:t>
            </a:r>
            <a:r>
              <a:rPr lang="en-US"/>
              <a:t> </a:t>
            </a:r>
            <a:r>
              <a:rPr lang="en-US" err="1"/>
              <a:t>thức</a:t>
            </a:r>
            <a:r>
              <a:rPr lang="en-US"/>
              <a:t> </a:t>
            </a:r>
            <a:r>
              <a:rPr lang="en-US" err="1"/>
              <a:t>trong</a:t>
            </a:r>
            <a:r>
              <a:rPr lang="en-US"/>
              <a:t> </a:t>
            </a:r>
            <a:r>
              <a:rPr lang="en-US" err="1"/>
              <a:t>chuyên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địa</a:t>
            </a:r>
            <a:r>
              <a:rPr lang="en-US"/>
              <a:t> </a:t>
            </a:r>
            <a:r>
              <a:rPr lang="en-US" err="1"/>
              <a:t>lí</a:t>
            </a:r>
            <a:r>
              <a:rPr lang="en-US"/>
              <a:t> </a:t>
            </a:r>
            <a:r>
              <a:rPr lang="en-US" err="1"/>
              <a:t>dân</a:t>
            </a:r>
            <a:r>
              <a:rPr lang="en-US"/>
              <a:t> c</a:t>
            </a:r>
            <a:r>
              <a:rPr lang="vi-VN"/>
              <a:t>ư</a:t>
            </a:r>
            <a:r>
              <a:rPr lang="en-US"/>
              <a:t>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l</a:t>
            </a:r>
            <a:r>
              <a:rPr lang="vi-VN"/>
              <a:t>ư</a:t>
            </a:r>
            <a:r>
              <a:rPr lang="en-US"/>
              <a:t>u ý: </a:t>
            </a:r>
            <a:r>
              <a:rPr lang="en-US" err="1"/>
              <a:t>để</a:t>
            </a:r>
            <a:r>
              <a:rPr lang="en-US"/>
              <a:t>  </a:t>
            </a:r>
            <a:r>
              <a:rPr lang="en-US" err="1"/>
              <a:t>việc</a:t>
            </a:r>
            <a:r>
              <a:rPr lang="en-US"/>
              <a:t> </a:t>
            </a:r>
            <a:r>
              <a:rPr lang="en-US" err="1"/>
              <a:t>ôn</a:t>
            </a:r>
            <a:r>
              <a:rPr lang="en-US"/>
              <a:t> </a:t>
            </a:r>
            <a:r>
              <a:rPr lang="en-US" err="1"/>
              <a:t>tập</a:t>
            </a:r>
            <a:r>
              <a:rPr lang="en-US"/>
              <a:t> ở </a:t>
            </a:r>
            <a:r>
              <a:rPr lang="en-US" err="1"/>
              <a:t>nhà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quả</a:t>
            </a:r>
            <a:r>
              <a:rPr lang="en-US"/>
              <a:t>, </a:t>
            </a:r>
            <a:r>
              <a:rPr lang="en-US" smtClean="0"/>
              <a:t> </a:t>
            </a:r>
            <a:r>
              <a:rPr lang="en-US" err="1" smtClean="0"/>
              <a:t>thầy</a:t>
            </a:r>
            <a:r>
              <a:rPr lang="en-US" smtClean="0"/>
              <a:t> </a:t>
            </a:r>
            <a:r>
              <a:rPr lang="en-US" err="1"/>
              <a:t>gợi</a:t>
            </a:r>
            <a:r>
              <a:rPr lang="en-US"/>
              <a:t> ý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số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pháp</a:t>
            </a:r>
            <a:r>
              <a:rPr lang="en-US"/>
              <a:t> </a:t>
            </a:r>
            <a:r>
              <a:rPr lang="en-US" err="1"/>
              <a:t>học</a:t>
            </a:r>
            <a:r>
              <a:rPr lang="en-US"/>
              <a:t> </a:t>
            </a:r>
            <a:r>
              <a:rPr lang="en-US" err="1"/>
              <a:t>tập</a:t>
            </a:r>
            <a:r>
              <a:rPr lang="en-US"/>
              <a:t> </a:t>
            </a:r>
            <a:r>
              <a:rPr lang="en-US" err="1"/>
              <a:t>nh</a:t>
            </a:r>
            <a:r>
              <a:rPr lang="vi-VN"/>
              <a:t>ư</a:t>
            </a:r>
            <a:r>
              <a:rPr lang="en-US"/>
              <a:t> </a:t>
            </a:r>
            <a:r>
              <a:rPr lang="en-US" err="1"/>
              <a:t>sau</a:t>
            </a:r>
            <a:r>
              <a:rPr lang="en-US"/>
              <a:t>:</a:t>
            </a:r>
          </a:p>
          <a:p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phát</a:t>
            </a:r>
            <a:r>
              <a:rPr lang="en-US"/>
              <a:t> </a:t>
            </a:r>
            <a:r>
              <a:rPr lang="en-US" err="1"/>
              <a:t>triển</a:t>
            </a:r>
            <a:r>
              <a:rPr lang="en-US"/>
              <a:t> t</a:t>
            </a:r>
            <a:r>
              <a:rPr lang="vi-VN"/>
              <a:t>ư</a:t>
            </a:r>
            <a:r>
              <a:rPr lang="en-US"/>
              <a:t> </a:t>
            </a:r>
            <a:r>
              <a:rPr lang="en-US" err="1"/>
              <a:t>duy</a:t>
            </a:r>
            <a:r>
              <a:rPr lang="en-US"/>
              <a:t> logic 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nên</a:t>
            </a:r>
            <a:r>
              <a:rPr lang="en-US"/>
              <a:t> </a:t>
            </a:r>
            <a:r>
              <a:rPr lang="en-US" err="1"/>
              <a:t>thiết</a:t>
            </a:r>
            <a:r>
              <a:rPr lang="en-US"/>
              <a:t> </a:t>
            </a:r>
            <a:r>
              <a:rPr lang="en-US" err="1"/>
              <a:t>kế</a:t>
            </a:r>
            <a:r>
              <a:rPr lang="en-US"/>
              <a:t> </a:t>
            </a:r>
            <a:r>
              <a:rPr lang="en-US" err="1"/>
              <a:t>kiến</a:t>
            </a:r>
            <a:r>
              <a:rPr lang="en-US"/>
              <a:t> </a:t>
            </a:r>
            <a:r>
              <a:rPr lang="en-US" err="1"/>
              <a:t>thức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học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chuyên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theo</a:t>
            </a:r>
            <a:r>
              <a:rPr lang="en-US"/>
              <a:t> </a:t>
            </a:r>
            <a:r>
              <a:rPr lang="en-US" err="1"/>
              <a:t>hệ</a:t>
            </a:r>
            <a:r>
              <a:rPr lang="en-US"/>
              <a:t> </a:t>
            </a:r>
            <a:r>
              <a:rPr lang="en-US" err="1"/>
              <a:t>thống</a:t>
            </a:r>
            <a:r>
              <a:rPr lang="en-US"/>
              <a:t> </a:t>
            </a:r>
            <a:r>
              <a:rPr lang="en-US" err="1"/>
              <a:t>bảng</a:t>
            </a:r>
            <a:r>
              <a:rPr lang="en-US"/>
              <a:t>, s</a:t>
            </a:r>
            <a:r>
              <a:rPr lang="vi-VN"/>
              <a:t>ơ</a:t>
            </a:r>
            <a:r>
              <a:rPr lang="en-US"/>
              <a:t> </a:t>
            </a:r>
            <a:r>
              <a:rPr lang="en-US" err="1"/>
              <a:t>đồ</a:t>
            </a:r>
            <a:r>
              <a:rPr lang="en-US"/>
              <a:t> </a:t>
            </a:r>
            <a:r>
              <a:rPr lang="en-US" err="1"/>
              <a:t>dạng</a:t>
            </a:r>
            <a:r>
              <a:rPr lang="en-US"/>
              <a:t> </a:t>
            </a:r>
            <a:r>
              <a:rPr lang="en-US" err="1"/>
              <a:t>minmap</a:t>
            </a:r>
            <a:r>
              <a:rPr lang="en-US"/>
              <a:t> </a:t>
            </a:r>
            <a:r>
              <a:rPr lang="en-US" err="1"/>
              <a:t>nh</a:t>
            </a:r>
            <a:r>
              <a:rPr lang="vi-VN"/>
              <a:t>ư</a:t>
            </a:r>
            <a:r>
              <a:rPr lang="en-US"/>
              <a:t> </a:t>
            </a:r>
            <a:r>
              <a:rPr lang="en-US" err="1"/>
              <a:t>trên</a:t>
            </a:r>
            <a:r>
              <a:rPr lang="en-US"/>
              <a:t> </a:t>
            </a:r>
            <a:r>
              <a:rPr lang="en-US" err="1"/>
              <a:t>bảng</a:t>
            </a:r>
            <a:r>
              <a:rPr lang="en-US"/>
              <a:t> hay </a:t>
            </a:r>
            <a:r>
              <a:rPr lang="en-US" err="1"/>
              <a:t>các</a:t>
            </a:r>
            <a:r>
              <a:rPr lang="en-US"/>
              <a:t> infographic, </a:t>
            </a:r>
            <a:r>
              <a:rPr lang="en-US" err="1"/>
              <a:t>đánh</a:t>
            </a:r>
            <a:r>
              <a:rPr lang="en-US"/>
              <a:t> </a:t>
            </a:r>
            <a:r>
              <a:rPr lang="en-US" err="1"/>
              <a:t>dấu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khóa</a:t>
            </a:r>
            <a:r>
              <a:rPr lang="en-US"/>
              <a:t>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dễ</a:t>
            </a:r>
            <a:r>
              <a:rPr lang="en-US"/>
              <a:t> </a:t>
            </a:r>
            <a:r>
              <a:rPr lang="en-US" err="1"/>
              <a:t>ghi</a:t>
            </a:r>
            <a:r>
              <a:rPr lang="en-US"/>
              <a:t> </a:t>
            </a:r>
            <a:r>
              <a:rPr lang="en-US" err="1"/>
              <a:t>nhớ</a:t>
            </a:r>
            <a:r>
              <a:rPr lang="en-US"/>
              <a:t> </a:t>
            </a:r>
            <a:r>
              <a:rPr lang="en-US" err="1"/>
              <a:t>kiến</a:t>
            </a:r>
            <a:r>
              <a:rPr lang="en-US"/>
              <a:t> </a:t>
            </a:r>
            <a:r>
              <a:rPr lang="en-US" err="1"/>
              <a:t>thức</a:t>
            </a:r>
            <a:r>
              <a:rPr lang="en-US"/>
              <a:t>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hãy</a:t>
            </a:r>
            <a:r>
              <a:rPr lang="en-US"/>
              <a:t> </a:t>
            </a:r>
            <a:r>
              <a:rPr lang="en-US" err="1"/>
              <a:t>chăm</a:t>
            </a:r>
            <a:r>
              <a:rPr lang="en-US"/>
              <a:t> </a:t>
            </a:r>
            <a:r>
              <a:rPr lang="en-US" err="1"/>
              <a:t>chỉ</a:t>
            </a:r>
            <a:r>
              <a:rPr lang="en-US"/>
              <a:t> </a:t>
            </a:r>
            <a:r>
              <a:rPr lang="en-US" err="1"/>
              <a:t>luyện</a:t>
            </a:r>
            <a:r>
              <a:rPr lang="en-US"/>
              <a:t> </a:t>
            </a:r>
            <a:r>
              <a:rPr lang="en-US" err="1"/>
              <a:t>tập</a:t>
            </a:r>
            <a:r>
              <a:rPr lang="en-US"/>
              <a:t> </a:t>
            </a:r>
            <a:r>
              <a:rPr lang="en-US" err="1"/>
              <a:t>trả</a:t>
            </a:r>
            <a:r>
              <a:rPr lang="en-US"/>
              <a:t>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câu</a:t>
            </a:r>
            <a:r>
              <a:rPr lang="en-US"/>
              <a:t> </a:t>
            </a:r>
            <a:r>
              <a:rPr lang="en-US" err="1"/>
              <a:t>hỏi</a:t>
            </a:r>
            <a:r>
              <a:rPr lang="en-US"/>
              <a:t> </a:t>
            </a:r>
            <a:r>
              <a:rPr lang="en-US" err="1"/>
              <a:t>trắc</a:t>
            </a:r>
            <a:r>
              <a:rPr lang="en-US"/>
              <a:t> </a:t>
            </a:r>
            <a:r>
              <a:rPr lang="en-US" err="1"/>
              <a:t>nghiệm</a:t>
            </a:r>
            <a:r>
              <a:rPr lang="en-US"/>
              <a:t> </a:t>
            </a:r>
            <a:r>
              <a:rPr lang="en-US" err="1"/>
              <a:t>theo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tài</a:t>
            </a:r>
            <a:r>
              <a:rPr lang="en-US"/>
              <a:t> </a:t>
            </a:r>
            <a:r>
              <a:rPr lang="en-US" err="1"/>
              <a:t>liệu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trên</a:t>
            </a:r>
            <a:r>
              <a:rPr lang="en-US"/>
              <a:t> </a:t>
            </a:r>
            <a:r>
              <a:rPr lang="en-US" err="1" smtClean="0"/>
              <a:t>ứng</a:t>
            </a:r>
            <a:r>
              <a:rPr lang="en-US" baseline="0" smtClean="0"/>
              <a:t> </a:t>
            </a:r>
            <a:r>
              <a:rPr lang="en-US" baseline="0" err="1" smtClean="0"/>
              <a:t>dụng</a:t>
            </a:r>
            <a:r>
              <a:rPr lang="en-US" baseline="0" smtClean="0"/>
              <a:t> (OLM, </a:t>
            </a:r>
            <a:r>
              <a:rPr lang="en-US" baseline="0" err="1" smtClean="0"/>
              <a:t>Shub</a:t>
            </a:r>
            <a:r>
              <a:rPr lang="en-US" baseline="0" smtClean="0"/>
              <a:t>, </a:t>
            </a:r>
            <a:r>
              <a:rPr lang="en-US" baseline="0" err="1" smtClean="0"/>
              <a:t>Azota</a:t>
            </a:r>
            <a:r>
              <a:rPr lang="en-US" baseline="0" smtClean="0"/>
              <a:t>)</a:t>
            </a:r>
            <a:r>
              <a:rPr lang="en-US" smtClean="0"/>
              <a:t>, </a:t>
            </a:r>
            <a:r>
              <a:rPr lang="en-US" err="1"/>
              <a:t>tham</a:t>
            </a:r>
            <a:r>
              <a:rPr lang="en-US"/>
              <a:t> </a:t>
            </a:r>
            <a:r>
              <a:rPr lang="en-US" err="1"/>
              <a:t>khảo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thi</a:t>
            </a:r>
            <a:r>
              <a:rPr lang="en-US"/>
              <a:t> minh </a:t>
            </a:r>
            <a:r>
              <a:rPr lang="en-US" err="1"/>
              <a:t>họa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thi</a:t>
            </a:r>
            <a:r>
              <a:rPr lang="en-US"/>
              <a:t> </a:t>
            </a:r>
            <a:r>
              <a:rPr lang="en-US" err="1" smtClean="0"/>
              <a:t>chính</a:t>
            </a:r>
            <a:r>
              <a:rPr lang="en-US" baseline="0" smtClean="0"/>
              <a:t> </a:t>
            </a:r>
            <a:r>
              <a:rPr lang="en-US" baseline="0" err="1" smtClean="0"/>
              <a:t>thức</a:t>
            </a:r>
            <a:r>
              <a:rPr lang="en-US" baseline="0" smtClean="0"/>
              <a:t> </a:t>
            </a:r>
            <a:r>
              <a:rPr lang="en-US" err="1" smtClean="0"/>
              <a:t>của</a:t>
            </a:r>
            <a:r>
              <a:rPr lang="en-US" smtClean="0"/>
              <a:t> </a:t>
            </a:r>
            <a:r>
              <a:rPr lang="en-US" err="1"/>
              <a:t>những</a:t>
            </a:r>
            <a:r>
              <a:rPr lang="en-US"/>
              <a:t> </a:t>
            </a:r>
            <a:r>
              <a:rPr lang="en-US" err="1"/>
              <a:t>năm</a:t>
            </a:r>
            <a:r>
              <a:rPr lang="en-US"/>
              <a:t> tr</a:t>
            </a:r>
            <a:r>
              <a:rPr lang="vi-VN"/>
              <a:t>ư</a:t>
            </a:r>
            <a:r>
              <a:rPr lang="en-US" err="1"/>
              <a:t>ớc</a:t>
            </a:r>
            <a:r>
              <a:rPr lang="en-US"/>
              <a:t>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39AB9-4540-45E3-9811-40F1F6C2ADE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40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2CC9-119B-443D-8631-9EF08AE605E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="" xmlns:a16="http://schemas.microsoft.com/office/drawing/2014/main" id="{3E3736CD-DCDA-49AD-B69B-C89D16F2F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="" xmlns:a16="http://schemas.microsoft.com/office/drawing/2014/main" id="{10E0D421-1B36-4247-AA13-6DB1B13CA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="" xmlns:a16="http://schemas.microsoft.com/office/drawing/2014/main" id="{A1ED6513-828A-4094-B00F-F9C186982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AAF756D6-B421-4EF3-B828-A05A40C80B54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BE6A22CE-7596-48C4-8A7A-688693D16F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18B5D25A-9409-44D4-951D-EED41009FD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Để tiết ôn tập hiệu quả h</a:t>
            </a:r>
            <a:r>
              <a:rPr lang="vi-VN" altLang="en-US"/>
              <a:t>ơ</a:t>
            </a:r>
            <a:r>
              <a:rPr lang="en-US" altLang="en-US"/>
              <a:t>n các em hãy sử dụng các em sử dụng thêm SGK trang 73-79, Atlat Địa lí VN trang 15-16, máy tính và vở ghi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3C0A6AD3-3AF9-41F5-8097-6A4CC0C03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3C06C2CD-F8BC-41B9-83FA-1BA5A0E7ECED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1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1779-70CB-44CE-B8BC-AED2FC5223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1779-70CB-44CE-B8BC-AED2FC5223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1779-70CB-44CE-B8BC-AED2FC5223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1779-70CB-44CE-B8BC-AED2FC5223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5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1779-70CB-44CE-B8BC-AED2FC5223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3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0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0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3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82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1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8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8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1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9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EF459-1C9C-4206-BBB9-F4BE36C0295A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A09D-ED69-4854-AE7B-B00950F7C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nguyenbadoanc3tt3@bacninh.edu.vn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9" y="426261"/>
            <a:ext cx="1760608" cy="138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970" y="34426"/>
            <a:ext cx="2302334" cy="18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087" y="1329936"/>
            <a:ext cx="2302334" cy="18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1676830" y="1187688"/>
            <a:ext cx="9297557" cy="396513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4038" tIns="62019" rIns="124038" bIns="62019" fromWordArt="1">
            <a:prstTxWarp prst="textWave1">
              <a:avLst>
                <a:gd name="adj1" fmla="val 13005"/>
                <a:gd name="adj2" fmla="val 137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 </a:t>
            </a:r>
          </a:p>
          <a:p>
            <a:pPr algn="ctr"/>
            <a:r>
              <a:rPr lang="en-US" sz="2000" b="1" kern="1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CÁC EM HỌC SINH!</a:t>
            </a:r>
          </a:p>
        </p:txBody>
      </p:sp>
      <p:pic>
        <p:nvPicPr>
          <p:cNvPr id="8" name="Picture 3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" y="16287"/>
            <a:ext cx="2225614" cy="18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25276" y="4346472"/>
            <a:ext cx="4366683" cy="252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6127" y="3495151"/>
            <a:ext cx="2398581" cy="432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0" y="0"/>
            <a:ext cx="2438400" cy="20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6"/>
          <p:cNvSpPr txBox="1"/>
          <p:nvPr/>
        </p:nvSpPr>
        <p:spPr>
          <a:xfrm>
            <a:off x="547559" y="3191652"/>
            <a:ext cx="3620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itchFamily="2" charset="2"/>
              </a:rPr>
              <a:t>Đông dân. 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66"/>
          <p:cNvSpPr txBox="1"/>
          <p:nvPr/>
        </p:nvSpPr>
        <p:spPr>
          <a:xfrm>
            <a:off x="547559" y="3885733"/>
            <a:ext cx="4383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Nhiều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thành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phần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tộc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-194782" y="220729"/>
            <a:ext cx="7028097" cy="7003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ND1. ĐẶC ĐIỂM DÂN SỐ VÀ PHÂN BỐ DÂN CƯ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56271" y="749529"/>
            <a:ext cx="5310244" cy="26739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51518" y="2341465"/>
            <a:ext cx="3474415" cy="43088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7187" y="2805829"/>
            <a:ext cx="5073041" cy="2054270"/>
          </a:xfrm>
          <a:prstGeom prst="rect">
            <a:avLst/>
          </a:prstGeom>
          <a:noFill/>
          <a:ln w="19050">
            <a:solidFill>
              <a:srgbClr val="24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37CF"/>
              </a:solidFill>
            </a:endParaRPr>
          </a:p>
        </p:txBody>
      </p:sp>
      <p:cxnSp>
        <p:nvCxnSpPr>
          <p:cNvPr id="25" name="直接连接符 3"/>
          <p:cNvCxnSpPr/>
          <p:nvPr/>
        </p:nvCxnSpPr>
        <p:spPr>
          <a:xfrm flipV="1">
            <a:off x="6075838" y="704618"/>
            <a:ext cx="0" cy="5886113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74328" y="801667"/>
            <a:ext cx="638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vực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Nam Á </a:t>
            </a:r>
            <a:r>
              <a:rPr lang="en-US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2019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06051"/>
              </p:ext>
            </p:extLst>
          </p:nvPr>
        </p:nvGraphicFramePr>
        <p:xfrm>
          <a:off x="6663468" y="1622124"/>
          <a:ext cx="5032249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332"/>
                <a:gridCol w="2105830"/>
                <a:gridCol w="243708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TT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 smtClean="0">
                          <a:latin typeface="Arial" pitchFamily="34" charset="0"/>
                          <a:cs typeface="Arial" pitchFamily="34" charset="0"/>
                        </a:rPr>
                        <a:t>Quốc</a:t>
                      </a:r>
                      <a:r>
                        <a:rPr lang="en-US" sz="180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err="1" smtClean="0">
                          <a:latin typeface="Arial" pitchFamily="34" charset="0"/>
                          <a:cs typeface="Arial" pitchFamily="34" charset="0"/>
                        </a:rPr>
                        <a:t>gia</a:t>
                      </a:r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180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err="1" smtClean="0">
                          <a:latin typeface="Arial" pitchFamily="34" charset="0"/>
                          <a:cs typeface="Arial" pitchFamily="34" charset="0"/>
                        </a:rPr>
                        <a:t>dân</a:t>
                      </a:r>
                      <a:r>
                        <a:rPr lang="en-US" sz="1800" baseline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aseline="0" err="1" smtClean="0">
                          <a:latin typeface="Arial" pitchFamily="34" charset="0"/>
                          <a:cs typeface="Arial" pitchFamily="34" charset="0"/>
                        </a:rPr>
                        <a:t>triệu</a:t>
                      </a:r>
                      <a:r>
                        <a:rPr lang="en-US" sz="180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err="1" smtClean="0"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800" baseline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Inđônêxia</a:t>
                      </a:r>
                      <a:endParaRPr lang="en-US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270,0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Philippin</a:t>
                      </a:r>
                      <a:endParaRPr lang="en-US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108,9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vi-VN" sz="1800" b="1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Việt</a:t>
                      </a:r>
                      <a:r>
                        <a:rPr lang="en-US" sz="1800" b="1" baseline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Nam</a:t>
                      </a:r>
                      <a:endParaRPr lang="en-US" sz="1800" b="1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96,2</a:t>
                      </a:r>
                      <a:endParaRPr lang="en-US" sz="1800" b="1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Thái</a:t>
                      </a:r>
                      <a:r>
                        <a:rPr lang="en-US" sz="1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Lan</a:t>
                      </a:r>
                      <a:endParaRPr lang="en-US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69,2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Mianma</a:t>
                      </a:r>
                      <a:endParaRPr lang="en-US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54,5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Malaixia</a:t>
                      </a:r>
                      <a:endParaRPr lang="en-US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32,6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Cămpuchia</a:t>
                      </a:r>
                      <a:endParaRPr lang="en-US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16,5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Lào</a:t>
                      </a:r>
                      <a:endParaRPr lang="en-US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7,1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Singapo</a:t>
                      </a:r>
                      <a:endParaRPr lang="en-US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Đôngtimo</a:t>
                      </a:r>
                      <a:endParaRPr lang="en-US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Brunei</a:t>
                      </a:r>
                      <a:endParaRPr lang="en-US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6041016" y="6343435"/>
            <a:ext cx="615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cục</a:t>
            </a:r>
            <a:r>
              <a:rPr lang="en-US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kê</a:t>
            </a:r>
            <a:r>
              <a:rPr lang="en-US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2019, </a:t>
            </a:r>
            <a:r>
              <a:rPr lang="en-US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en-US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www.gso.gov.vn</a:t>
            </a:r>
            <a:r>
              <a:rPr lang="en-US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1" descr="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15" y="7161"/>
            <a:ext cx="4533559" cy="68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8" grpId="0" animBg="1"/>
      <p:bldP spid="18" grpId="1" animBg="1"/>
      <p:bldP spid="19" grpId="0" animBg="1"/>
      <p:bldP spid="21" grpId="0"/>
      <p:bldP spid="21" grpId="1"/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6"/>
          <p:cNvSpPr txBox="1"/>
          <p:nvPr/>
        </p:nvSpPr>
        <p:spPr>
          <a:xfrm>
            <a:off x="62634" y="2168628"/>
            <a:ext cx="3620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itchFamily="2" charset="2"/>
              </a:rPr>
              <a:t>Đông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itchFamily="2" charset="2"/>
              </a:rPr>
              <a:t>dân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itchFamily="2" charset="2"/>
              </a:rPr>
              <a:t>. 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66"/>
          <p:cNvSpPr txBox="1"/>
          <p:nvPr/>
        </p:nvSpPr>
        <p:spPr>
          <a:xfrm>
            <a:off x="62634" y="2990139"/>
            <a:ext cx="5423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Nhiều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thành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phần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tộc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2162952" y="130787"/>
            <a:ext cx="8947007" cy="4276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1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ĐẶC ĐIỂM DÂN SỐ VÀ PHÂN BỐ DÂN CƯ 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9566" y="534554"/>
            <a:ext cx="5824221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58503" y="1369794"/>
            <a:ext cx="34744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682" y="1811448"/>
            <a:ext cx="5288359" cy="3850315"/>
          </a:xfrm>
          <a:prstGeom prst="rect">
            <a:avLst/>
          </a:prstGeom>
          <a:noFill/>
          <a:ln w="19050">
            <a:solidFill>
              <a:srgbClr val="24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37CF"/>
              </a:solidFill>
            </a:endParaRPr>
          </a:p>
        </p:txBody>
      </p:sp>
      <p:sp>
        <p:nvSpPr>
          <p:cNvPr id="20" name="文本框 66"/>
          <p:cNvSpPr txBox="1"/>
          <p:nvPr/>
        </p:nvSpPr>
        <p:spPr>
          <a:xfrm>
            <a:off x="87682" y="3810294"/>
            <a:ext cx="5288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còn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tăng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nhanh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66"/>
          <p:cNvSpPr txBox="1"/>
          <p:nvPr/>
        </p:nvSpPr>
        <p:spPr>
          <a:xfrm>
            <a:off x="0" y="4624968"/>
            <a:ext cx="5101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Cơ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cấu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thay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đổi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5" name="直接连接符 3"/>
          <p:cNvCxnSpPr/>
          <p:nvPr/>
        </p:nvCxnSpPr>
        <p:spPr>
          <a:xfrm flipV="1">
            <a:off x="5524028" y="783448"/>
            <a:ext cx="0" cy="5886113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528148" y="4331190"/>
            <a:ext cx="6537960" cy="2521854"/>
            <a:chOff x="5206839" y="1490597"/>
            <a:chExt cx="7322751" cy="3557452"/>
          </a:xfrm>
        </p:grpSpPr>
        <p:sp>
          <p:nvSpPr>
            <p:cNvPr id="30" name="TextBox 29"/>
            <p:cNvSpPr txBox="1"/>
            <p:nvPr/>
          </p:nvSpPr>
          <p:spPr>
            <a:xfrm>
              <a:off x="6913137" y="1490597"/>
              <a:ext cx="400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ân </a:t>
              </a:r>
              <a:r>
                <a:rPr lang="en-US" sz="220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Việt</a:t>
              </a:r>
              <a:r>
                <a:rPr lang="en-US" sz="2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Nam qua </a:t>
              </a:r>
              <a:r>
                <a:rPr lang="en-US" sz="220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năm</a:t>
              </a:r>
              <a:endPara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3" name="Char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25430048"/>
                </p:ext>
              </p:extLst>
            </p:nvPr>
          </p:nvGraphicFramePr>
          <p:xfrm>
            <a:off x="5206839" y="1578551"/>
            <a:ext cx="7322751" cy="34694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21" name="Picture 4" descr="Kết quả hình ảnh cho tỉ lệ gia tăng dân số trung bình qua các năm">
            <a:extLst>
              <a:ext uri="{FF2B5EF4-FFF2-40B4-BE49-F238E27FC236}">
                <a16:creationId xmlns:a16="http://schemas.microsoft.com/office/drawing/2014/main" xmlns="" id="{C6536F19-D236-4830-9234-E147887F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19" y="1600626"/>
            <a:ext cx="4991113" cy="26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37">
            <a:extLst>
              <a:ext uri="{FF2B5EF4-FFF2-40B4-BE49-F238E27FC236}">
                <a16:creationId xmlns:a16="http://schemas.microsoft.com/office/drawing/2014/main" xmlns="" id="{A7DF3598-8571-40AC-8335-246C64B485FA}"/>
              </a:ext>
            </a:extLst>
          </p:cNvPr>
          <p:cNvSpPr>
            <a:spLocks/>
          </p:cNvSpPr>
          <p:nvPr/>
        </p:nvSpPr>
        <p:spPr bwMode="auto">
          <a:xfrm>
            <a:off x="6306457" y="834623"/>
            <a:ext cx="4954660" cy="632819"/>
          </a:xfrm>
          <a:custGeom>
            <a:avLst/>
            <a:gdLst>
              <a:gd name="T0" fmla="*/ 9214 w 9214"/>
              <a:gd name="T1" fmla="*/ 351 h 1457"/>
              <a:gd name="T2" fmla="*/ 9214 w 9214"/>
              <a:gd name="T3" fmla="*/ 1106 h 1457"/>
              <a:gd name="T4" fmla="*/ 8863 w 9214"/>
              <a:gd name="T5" fmla="*/ 1457 h 1457"/>
              <a:gd name="T6" fmla="*/ 351 w 9214"/>
              <a:gd name="T7" fmla="*/ 1457 h 1457"/>
              <a:gd name="T8" fmla="*/ 0 w 9214"/>
              <a:gd name="T9" fmla="*/ 1106 h 1457"/>
              <a:gd name="T10" fmla="*/ 0 w 9214"/>
              <a:gd name="T11" fmla="*/ 351 h 1457"/>
              <a:gd name="T12" fmla="*/ 351 w 9214"/>
              <a:gd name="T13" fmla="*/ 0 h 1457"/>
              <a:gd name="T14" fmla="*/ 8863 w 9214"/>
              <a:gd name="T15" fmla="*/ 0 h 1457"/>
              <a:gd name="T16" fmla="*/ 9214 w 9214"/>
              <a:gd name="T17" fmla="*/ 351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14" h="1457">
                <a:moveTo>
                  <a:pt x="9214" y="351"/>
                </a:moveTo>
                <a:cubicBezTo>
                  <a:pt x="9214" y="1106"/>
                  <a:pt x="9214" y="1106"/>
                  <a:pt x="9214" y="1106"/>
                </a:cubicBezTo>
                <a:cubicBezTo>
                  <a:pt x="9214" y="1300"/>
                  <a:pt x="9057" y="1457"/>
                  <a:pt x="8863" y="1457"/>
                </a:cubicBezTo>
                <a:cubicBezTo>
                  <a:pt x="351" y="1457"/>
                  <a:pt x="351" y="1457"/>
                  <a:pt x="351" y="1457"/>
                </a:cubicBezTo>
                <a:cubicBezTo>
                  <a:pt x="158" y="1457"/>
                  <a:pt x="0" y="1300"/>
                  <a:pt x="0" y="110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157"/>
                  <a:pt x="158" y="0"/>
                  <a:pt x="351" y="0"/>
                </a:cubicBezTo>
                <a:cubicBezTo>
                  <a:pt x="8863" y="0"/>
                  <a:pt x="8863" y="0"/>
                  <a:pt x="8863" y="0"/>
                </a:cubicBezTo>
                <a:cubicBezTo>
                  <a:pt x="9057" y="0"/>
                  <a:pt x="9214" y="157"/>
                  <a:pt x="9214" y="351"/>
                </a:cubicBezTo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123991" tIns="61996" rIns="123991" bIns="61996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800" kern="0">
                <a:solidFill>
                  <a:schemeClr val="bg1"/>
                </a:solidFill>
                <a:latin typeface="Times New Roman" pitchFamily="18" charset="0"/>
                <a:ea typeface="#9Slide03 Roboto Slab Bold" pitchFamily="2" charset="0"/>
                <a:cs typeface="Times New Roman" pitchFamily="18" charset="0"/>
              </a:rPr>
              <a:t> 2009 – 2019: 1,14 %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C979E3F7-4BC6-48A4-9F10-66AE61C4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6" t="21111" r="11249"/>
          <a:stretch>
            <a:fillRect/>
          </a:stretch>
        </p:blipFill>
        <p:spPr bwMode="auto">
          <a:xfrm>
            <a:off x="5797771" y="2168628"/>
            <a:ext cx="6207477" cy="440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A1A7179-ADAC-4A05-9B60-FB977CB75B98}"/>
              </a:ext>
            </a:extLst>
          </p:cNvPr>
          <p:cNvSpPr txBox="1"/>
          <p:nvPr/>
        </p:nvSpPr>
        <p:spPr>
          <a:xfrm>
            <a:off x="5871675" y="1431152"/>
            <a:ext cx="6157415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n</a:t>
            </a:r>
            <a:r>
              <a:rPr lang="vi-VN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1979-2019 (%)</a:t>
            </a:r>
          </a:p>
        </p:txBody>
      </p:sp>
    </p:spTree>
    <p:extLst>
      <p:ext uri="{BB962C8B-B14F-4D97-AF65-F5344CB8AC3E}">
        <p14:creationId xmlns:p14="http://schemas.microsoft.com/office/powerpoint/2010/main" val="25043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 animBg="1"/>
      <p:bldP spid="24" grpId="1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ác trang Atlat DLVN\1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90" y="7161"/>
            <a:ext cx="4463441" cy="68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15" y="34871"/>
            <a:ext cx="4533559" cy="68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3923" y="1770463"/>
            <a:ext cx="5232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 bố dân cư chưa hợp lí:</a:t>
            </a:r>
            <a:endParaRPr lang="en-US" sz="22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7298" y="2214723"/>
            <a:ext cx="575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du,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miền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70" y="2676689"/>
            <a:ext cx="4885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Giữa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với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thôn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4"/>
          <p:cNvSpPr/>
          <p:nvPr/>
        </p:nvSpPr>
        <p:spPr>
          <a:xfrm>
            <a:off x="-203196" y="47764"/>
            <a:ext cx="8716353" cy="4276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ND1</a:t>
            </a:r>
            <a:r>
              <a:rPr lang="en-US" sz="23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ĐẶC ĐIỂM DÂN SỐ VÀ PHÂN BỐ DÂN CƯ </a:t>
            </a:r>
            <a:endParaRPr lang="en-US" sz="23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81542" y="408426"/>
            <a:ext cx="5866858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299" y="1100402"/>
            <a:ext cx="5959365" cy="2054270"/>
          </a:xfrm>
          <a:prstGeom prst="rect">
            <a:avLst/>
          </a:prstGeom>
          <a:noFill/>
          <a:ln w="19050">
            <a:solidFill>
              <a:srgbClr val="24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37C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0759" y="638737"/>
            <a:ext cx="3474415" cy="43088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Phân bố dân cư</a:t>
            </a:r>
            <a:endParaRPr lang="en-US" sz="22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直接连接符 3"/>
          <p:cNvCxnSpPr/>
          <p:nvPr/>
        </p:nvCxnSpPr>
        <p:spPr>
          <a:xfrm flipV="1">
            <a:off x="7327084" y="261575"/>
            <a:ext cx="0" cy="6376455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" descr="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56" y="466"/>
            <a:ext cx="4315216" cy="686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7957853" y="3133011"/>
            <a:ext cx="1394396" cy="8267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77108"/>
              </p:ext>
            </p:extLst>
          </p:nvPr>
        </p:nvGraphicFramePr>
        <p:xfrm>
          <a:off x="523376" y="4178048"/>
          <a:ext cx="6047982" cy="1495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102"/>
                <a:gridCol w="892834"/>
                <a:gridCol w="1182682"/>
                <a:gridCol w="1182682"/>
                <a:gridCol w="1182682"/>
              </a:tblGrid>
              <a:tr h="702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Năm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lang="en-US" sz="20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20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20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20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Nông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thôn</a:t>
                      </a:r>
                      <a:endParaRPr lang="en-US" sz="2000" b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73,1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69,5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65,2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thị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26,9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30,5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34,8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35,0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-311221" y="3417872"/>
            <a:ext cx="79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thôn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</a:p>
          <a:p>
            <a:pPr algn="ctr"/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2005 – 2017 (%)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922" y="1312770"/>
            <a:ext cx="5232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Mật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290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/km</a:t>
            </a:r>
            <a:r>
              <a:rPr lang="en-US" sz="2200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(2019)</a:t>
            </a:r>
            <a:endParaRPr lang="en-US" sz="2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https://cdn3.olm.vn/upload/img_teacher/1217/img_teacher_2021-12-17_61bcb6c1d1a4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2" y="2892132"/>
            <a:ext cx="6591514" cy="3291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0" y="5915510"/>
            <a:ext cx="6868098" cy="954107"/>
            <a:chOff x="3356" y="0"/>
            <a:chExt cx="6868098" cy="954107"/>
          </a:xfrm>
        </p:grpSpPr>
        <p:sp>
          <p:nvSpPr>
            <p:cNvPr id="26" name="Pentagon 25"/>
            <p:cNvSpPr/>
            <p:nvPr/>
          </p:nvSpPr>
          <p:spPr>
            <a:xfrm>
              <a:off x="3356" y="0"/>
              <a:ext cx="6868098" cy="95410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entagon 4"/>
            <p:cNvSpPr/>
            <p:nvPr/>
          </p:nvSpPr>
          <p:spPr>
            <a:xfrm>
              <a:off x="3356" y="0"/>
              <a:ext cx="6629571" cy="9541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72009" rIns="36005" bIns="7200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err="1"/>
                <a:t>Khó</a:t>
              </a:r>
              <a:r>
                <a:rPr lang="en-US" sz="2700" kern="1200"/>
                <a:t> </a:t>
              </a:r>
              <a:r>
                <a:rPr lang="en-US" sz="2700" kern="1200" err="1"/>
                <a:t>khăn</a:t>
              </a:r>
              <a:r>
                <a:rPr lang="en-US" sz="2700" kern="1200"/>
                <a:t> </a:t>
              </a:r>
              <a:r>
                <a:rPr lang="en-US" sz="2700" kern="1200" err="1"/>
                <a:t>trong</a:t>
              </a:r>
              <a:r>
                <a:rPr lang="en-US" sz="2700" kern="1200"/>
                <a:t> </a:t>
              </a:r>
              <a:r>
                <a:rPr lang="en-US" sz="2700" kern="1200" err="1"/>
                <a:t>khai</a:t>
              </a:r>
              <a:r>
                <a:rPr lang="en-US" sz="2700" kern="1200"/>
                <a:t> </a:t>
              </a:r>
              <a:r>
                <a:rPr lang="en-US" sz="2700" kern="1200" err="1"/>
                <a:t>thác</a:t>
              </a:r>
              <a:r>
                <a:rPr lang="en-US" sz="2700" kern="1200"/>
                <a:t> </a:t>
              </a:r>
              <a:r>
                <a:rPr lang="en-US" sz="2700" kern="1200" err="1"/>
                <a:t>hợp</a:t>
              </a:r>
              <a:r>
                <a:rPr lang="en-US" sz="2700" kern="1200"/>
                <a:t> </a:t>
              </a:r>
              <a:r>
                <a:rPr lang="en-US" sz="2700" kern="1200" err="1"/>
                <a:t>lí</a:t>
              </a:r>
              <a:r>
                <a:rPr lang="en-US" sz="2700" kern="1200"/>
                <a:t> </a:t>
              </a:r>
              <a:r>
                <a:rPr lang="en-US" sz="2700" kern="1200" err="1"/>
                <a:t>nguồn</a:t>
              </a:r>
              <a:r>
                <a:rPr lang="en-US" sz="2700" kern="1200"/>
                <a:t> </a:t>
              </a:r>
              <a:r>
                <a:rPr lang="en-US" sz="2700" kern="1200" err="1"/>
                <a:t>tài</a:t>
              </a:r>
              <a:r>
                <a:rPr lang="en-US" sz="2700" kern="1200"/>
                <a:t> </a:t>
              </a:r>
              <a:r>
                <a:rPr lang="en-US" sz="2700" kern="1200" err="1"/>
                <a:t>nguyên</a:t>
              </a:r>
              <a:r>
                <a:rPr lang="en-US" sz="2700" kern="1200"/>
                <a:t> </a:t>
              </a:r>
              <a:r>
                <a:rPr lang="en-US" sz="2700" kern="1200" err="1"/>
                <a:t>và</a:t>
              </a:r>
              <a:r>
                <a:rPr lang="en-US" sz="2700" kern="1200"/>
                <a:t> </a:t>
              </a:r>
              <a:r>
                <a:rPr lang="en-US" sz="2700" kern="1200" err="1"/>
                <a:t>sử</a:t>
              </a:r>
              <a:r>
                <a:rPr lang="en-US" sz="2700" kern="1200"/>
                <a:t> </a:t>
              </a:r>
              <a:r>
                <a:rPr lang="en-US" sz="2700" kern="1200" err="1"/>
                <a:t>dụng</a:t>
              </a:r>
              <a:r>
                <a:rPr lang="en-US" sz="2700" kern="1200"/>
                <a:t> </a:t>
              </a:r>
              <a:r>
                <a:rPr lang="en-US" sz="2700" kern="1200" err="1"/>
                <a:t>hiệu</a:t>
              </a:r>
              <a:r>
                <a:rPr lang="en-US" sz="2700" kern="1200"/>
                <a:t> </a:t>
              </a:r>
              <a:r>
                <a:rPr lang="en-US" sz="2700" kern="1200" err="1"/>
                <a:t>quả</a:t>
              </a:r>
              <a:r>
                <a:rPr lang="en-US" sz="2700" kern="1200"/>
                <a:t> </a:t>
              </a:r>
              <a:r>
                <a:rPr lang="en-US" sz="2700" kern="1200" err="1"/>
                <a:t>nguồn</a:t>
              </a:r>
              <a:r>
                <a:rPr lang="en-US" sz="2700" kern="1200"/>
                <a:t> lao </a:t>
              </a:r>
              <a:r>
                <a:rPr lang="en-US" sz="2700" kern="1200" err="1"/>
                <a:t>động</a:t>
              </a:r>
              <a:r>
                <a:rPr lang="en-US" sz="2700" kern="120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5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5" grpId="0" animBg="1"/>
      <p:bldP spid="33" grpId="0" animBg="1"/>
      <p:bldP spid="36" grpId="0" animBg="1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199" y="5615419"/>
            <a:ext cx="10745410" cy="8309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06" tIns="45703" rIns="91406" bIns="45703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 LƯỢC PHÁT TRIỂN DÂN SỐ VÀ SỬ DỤNG CÓ HIỆU QUẢ NGUỒN LAO ĐỘNG CỦA NƯỚC TA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5253" y="232342"/>
            <a:ext cx="9146381" cy="4616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06" tIns="45703" rIns="91406" bIns="45703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 ĐIỂM DÂN SỐ VÀ PHÂN BỐ DÂN CƯ NƯỚC TA</a:t>
            </a:r>
          </a:p>
        </p:txBody>
      </p:sp>
      <p:sp>
        <p:nvSpPr>
          <p:cNvPr id="9" name="Rectangle 8"/>
          <p:cNvSpPr/>
          <p:nvPr/>
        </p:nvSpPr>
        <p:spPr>
          <a:xfrm>
            <a:off x="512500" y="1390500"/>
            <a:ext cx="3754224" cy="9444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277" y="1362872"/>
            <a:ext cx="2743916" cy="9444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5278" y="1324637"/>
            <a:ext cx="3754224" cy="9444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1" idx="2"/>
            <a:endCxn id="27" idx="0"/>
          </p:cNvCxnSpPr>
          <p:nvPr/>
        </p:nvCxnSpPr>
        <p:spPr>
          <a:xfrm flipH="1">
            <a:off x="8506341" y="2269121"/>
            <a:ext cx="1296048" cy="57868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43682" y="2848070"/>
            <a:ext cx="1981716" cy="17436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66466" y="2847788"/>
            <a:ext cx="2105141" cy="17439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24046" y="2847797"/>
            <a:ext cx="2515256" cy="18846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34364" y="2847802"/>
            <a:ext cx="2343985" cy="19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02387" y="2847802"/>
            <a:ext cx="2238760" cy="19208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>
            <a:stCxn id="11" idx="2"/>
            <a:endCxn id="26" idx="0"/>
          </p:cNvCxnSpPr>
          <p:nvPr/>
        </p:nvCxnSpPr>
        <p:spPr>
          <a:xfrm flipH="1">
            <a:off x="5981674" y="2269121"/>
            <a:ext cx="3820719" cy="57868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  <a:endCxn id="26" idx="0"/>
          </p:cNvCxnSpPr>
          <p:nvPr/>
        </p:nvCxnSpPr>
        <p:spPr>
          <a:xfrm flipH="1">
            <a:off x="5981686" y="2307349"/>
            <a:ext cx="190551" cy="54044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2"/>
            <a:endCxn id="23" idx="0"/>
          </p:cNvCxnSpPr>
          <p:nvPr/>
        </p:nvCxnSpPr>
        <p:spPr>
          <a:xfrm flipH="1">
            <a:off x="1334546" y="2334970"/>
            <a:ext cx="1055072" cy="5131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  <a:endCxn id="24" idx="0"/>
          </p:cNvCxnSpPr>
          <p:nvPr/>
        </p:nvCxnSpPr>
        <p:spPr>
          <a:xfrm>
            <a:off x="2389612" y="2334970"/>
            <a:ext cx="1129420" cy="51281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28" idx="0"/>
          </p:cNvCxnSpPr>
          <p:nvPr/>
        </p:nvCxnSpPr>
        <p:spPr>
          <a:xfrm>
            <a:off x="9802395" y="2269121"/>
            <a:ext cx="1119379" cy="57868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8" idx="4"/>
            <a:endCxn id="2" idx="0"/>
          </p:cNvCxnSpPr>
          <p:nvPr/>
        </p:nvCxnSpPr>
        <p:spPr>
          <a:xfrm flipH="1">
            <a:off x="6134904" y="4768627"/>
            <a:ext cx="4786863" cy="8467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7" idx="4"/>
            <a:endCxn id="2" idx="0"/>
          </p:cNvCxnSpPr>
          <p:nvPr/>
        </p:nvCxnSpPr>
        <p:spPr>
          <a:xfrm flipH="1">
            <a:off x="6134904" y="4750475"/>
            <a:ext cx="2371453" cy="8649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6" idx="4"/>
            <a:endCxn id="2" idx="0"/>
          </p:cNvCxnSpPr>
          <p:nvPr/>
        </p:nvCxnSpPr>
        <p:spPr>
          <a:xfrm>
            <a:off x="5981674" y="4732399"/>
            <a:ext cx="153230" cy="8830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4" idx="4"/>
            <a:endCxn id="2" idx="0"/>
          </p:cNvCxnSpPr>
          <p:nvPr/>
        </p:nvCxnSpPr>
        <p:spPr>
          <a:xfrm>
            <a:off x="3519037" y="4591706"/>
            <a:ext cx="2615867" cy="1023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4"/>
            <a:endCxn id="2" idx="0"/>
          </p:cNvCxnSpPr>
          <p:nvPr/>
        </p:nvCxnSpPr>
        <p:spPr>
          <a:xfrm>
            <a:off x="1334540" y="4591706"/>
            <a:ext cx="4800364" cy="1023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2"/>
            <a:endCxn id="10" idx="0"/>
          </p:cNvCxnSpPr>
          <p:nvPr/>
        </p:nvCxnSpPr>
        <p:spPr>
          <a:xfrm flipH="1">
            <a:off x="6172235" y="693973"/>
            <a:ext cx="76209" cy="6688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9" idx="0"/>
          </p:cNvCxnSpPr>
          <p:nvPr/>
        </p:nvCxnSpPr>
        <p:spPr>
          <a:xfrm flipH="1">
            <a:off x="2389611" y="672499"/>
            <a:ext cx="3858829" cy="718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" idx="2"/>
            <a:endCxn id="11" idx="0"/>
          </p:cNvCxnSpPr>
          <p:nvPr/>
        </p:nvCxnSpPr>
        <p:spPr>
          <a:xfrm>
            <a:off x="6248444" y="693973"/>
            <a:ext cx="3553946" cy="6306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24" idx="0"/>
          </p:cNvCxnSpPr>
          <p:nvPr/>
        </p:nvCxnSpPr>
        <p:spPr>
          <a:xfrm flipH="1">
            <a:off x="3519030" y="2307349"/>
            <a:ext cx="2653189" cy="54044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89" y="2920417"/>
            <a:ext cx="2895077" cy="1244589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-318651" y="2957774"/>
            <a:ext cx="3446434" cy="11889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kern="1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100" b="1" kern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kern="1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100" b="1" kern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kern="1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100" b="1" kern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kern="1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kern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kern="1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b="1" kern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kern="1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100" b="1" kern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kern="1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100" b="1" kern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kern="1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100" b="1" kern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kern="1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sz="2100" b="1" kern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100" b="1" kern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63230" y="5260931"/>
            <a:ext cx="3581197" cy="776613"/>
          </a:xfrm>
          <a:prstGeom prst="roundRect">
            <a:avLst/>
          </a:prstGeom>
          <a:solidFill>
            <a:srgbClr val="08B83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lược</a:t>
            </a:r>
            <a:r>
              <a:rPr lang="en-US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(5GP) </a:t>
            </a:r>
            <a:endParaRPr lang="en-US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53474" y="3695861"/>
            <a:ext cx="3581197" cy="65135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cư chưa hợp lí. </a:t>
            </a:r>
            <a:endParaRPr lang="en-US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53474" y="1563166"/>
            <a:ext cx="3581197" cy="651353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2898466" y="1888843"/>
            <a:ext cx="855008" cy="1653869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7" idx="1"/>
          </p:cNvCxnSpPr>
          <p:nvPr/>
        </p:nvCxnSpPr>
        <p:spPr>
          <a:xfrm>
            <a:off x="2898466" y="3542712"/>
            <a:ext cx="855008" cy="47882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6" idx="1"/>
          </p:cNvCxnSpPr>
          <p:nvPr/>
        </p:nvCxnSpPr>
        <p:spPr>
          <a:xfrm>
            <a:off x="2898466" y="3542712"/>
            <a:ext cx="864764" cy="210652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510749" y="614128"/>
            <a:ext cx="3501710" cy="541217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510748" y="1261157"/>
            <a:ext cx="3501712" cy="535343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510748" y="1888842"/>
            <a:ext cx="3501712" cy="965963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còn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tăng</a:t>
            </a:r>
            <a:r>
              <a:rPr lang="en-US" altLang="zh-CN" sz="2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nhanh</a:t>
            </a:r>
            <a:r>
              <a:rPr lang="en-US" altLang="zh-CN" sz="2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510748" y="2957562"/>
            <a:ext cx="3501712" cy="585220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60218" y="1330267"/>
            <a:ext cx="3652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Nhiều thành phần dân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tộc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/>
          </a:p>
        </p:txBody>
      </p:sp>
      <p:sp>
        <p:nvSpPr>
          <p:cNvPr id="20" name="TextBox 19"/>
          <p:cNvSpPr txBox="1"/>
          <p:nvPr/>
        </p:nvSpPr>
        <p:spPr>
          <a:xfrm>
            <a:off x="9570830" y="687061"/>
            <a:ext cx="1665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Đông dân</a:t>
            </a:r>
            <a:endParaRPr lang="en-US" sz="2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8" idx="3"/>
            <a:endCxn id="15" idx="1"/>
          </p:cNvCxnSpPr>
          <p:nvPr/>
        </p:nvCxnSpPr>
        <p:spPr>
          <a:xfrm flipV="1">
            <a:off x="7334671" y="884737"/>
            <a:ext cx="1176078" cy="1004106"/>
          </a:xfrm>
          <a:prstGeom prst="straightConnector1">
            <a:avLst/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16" idx="1"/>
          </p:cNvCxnSpPr>
          <p:nvPr/>
        </p:nvCxnSpPr>
        <p:spPr>
          <a:xfrm flipV="1">
            <a:off x="7334671" y="1528829"/>
            <a:ext cx="1176077" cy="360014"/>
          </a:xfrm>
          <a:prstGeom prst="straightConnector1">
            <a:avLst/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</p:cNvCxnSpPr>
          <p:nvPr/>
        </p:nvCxnSpPr>
        <p:spPr>
          <a:xfrm>
            <a:off x="7334671" y="1888843"/>
            <a:ext cx="1176077" cy="442618"/>
          </a:xfrm>
          <a:prstGeom prst="straightConnector1">
            <a:avLst/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8" idx="1"/>
          </p:cNvCxnSpPr>
          <p:nvPr/>
        </p:nvCxnSpPr>
        <p:spPr>
          <a:xfrm>
            <a:off x="7334671" y="1888843"/>
            <a:ext cx="1176077" cy="1361329"/>
          </a:xfrm>
          <a:prstGeom prst="straightConnector1">
            <a:avLst/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539048" y="3816406"/>
            <a:ext cx="3473411" cy="554531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510749" y="4533144"/>
            <a:ext cx="3501709" cy="483961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413886" y="4568541"/>
            <a:ext cx="3557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thôn</a:t>
            </a:r>
            <a:endParaRPr lang="en-US" sz="2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48854" y="3831507"/>
            <a:ext cx="3663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 - MN</a:t>
            </a:r>
            <a:endParaRPr lang="en-US" sz="2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7334671" y="4021538"/>
            <a:ext cx="1204378" cy="40801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3"/>
          </p:cNvCxnSpPr>
          <p:nvPr/>
        </p:nvCxnSpPr>
        <p:spPr>
          <a:xfrm>
            <a:off x="7334671" y="4021538"/>
            <a:ext cx="1204378" cy="742537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4"/>
          <p:cNvSpPr/>
          <p:nvPr/>
        </p:nvSpPr>
        <p:spPr>
          <a:xfrm>
            <a:off x="1620982" y="80683"/>
            <a:ext cx="9382297" cy="5334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1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ĐẶC ĐIỂM DÂN SỐ VÀ PHÂN BỐ DÂN CƯ 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630468" y="484450"/>
            <a:ext cx="6527387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1027"/>
              </p:ext>
            </p:extLst>
          </p:nvPr>
        </p:nvGraphicFramePr>
        <p:xfrm>
          <a:off x="421241" y="1252290"/>
          <a:ext cx="11517331" cy="3110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883"/>
                <a:gridCol w="2599361"/>
                <a:gridCol w="2537717"/>
                <a:gridCol w="2639969"/>
                <a:gridCol w="2620401"/>
              </a:tblGrid>
              <a:tr h="688369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Đông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TPDT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nhanh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CCDS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421982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400" b="1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ĐIỂM</a:t>
                      </a:r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nip Diagonal Corner Rectangle 5"/>
          <p:cNvSpPr/>
          <p:nvPr/>
        </p:nvSpPr>
        <p:spPr>
          <a:xfrm>
            <a:off x="599970" y="4674742"/>
            <a:ext cx="2554195" cy="791110"/>
          </a:xfrm>
          <a:prstGeom prst="snip2DiagRect">
            <a:avLst>
              <a:gd name="adj1" fmla="val 19073"/>
              <a:gd name="adj2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2019: 96,2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99971" y="5607978"/>
            <a:ext cx="2554195" cy="801384"/>
          </a:xfrm>
          <a:prstGeom prst="snip2DiagRect">
            <a:avLst>
              <a:gd name="adj1" fmla="val 19073"/>
              <a:gd name="adj2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3454475" y="4664468"/>
            <a:ext cx="2554195" cy="801384"/>
          </a:xfrm>
          <a:prstGeom prst="snip2DiagRect">
            <a:avLst>
              <a:gd name="adj1" fmla="val 19073"/>
              <a:gd name="adj2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454475" y="5607978"/>
            <a:ext cx="2554195" cy="801384"/>
          </a:xfrm>
          <a:prstGeom prst="snip2DiagRect">
            <a:avLst>
              <a:gd name="adj1" fmla="val 19073"/>
              <a:gd name="adj2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ĐNÁ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6308979" y="4664468"/>
            <a:ext cx="2554195" cy="801384"/>
          </a:xfrm>
          <a:prstGeom prst="snip2DiagRect">
            <a:avLst>
              <a:gd name="adj1" fmla="val 19073"/>
              <a:gd name="adj2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6308979" y="5606266"/>
            <a:ext cx="2639812" cy="801384"/>
          </a:xfrm>
          <a:prstGeom prst="snip2DiagRect">
            <a:avLst>
              <a:gd name="adj1" fmla="val 19073"/>
              <a:gd name="adj2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9163483" y="4664468"/>
            <a:ext cx="2554195" cy="801384"/>
          </a:xfrm>
          <a:prstGeom prst="snip2DiagRect">
            <a:avLst>
              <a:gd name="adj1" fmla="val 19073"/>
              <a:gd name="adj2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9163483" y="5607978"/>
            <a:ext cx="2554195" cy="801384"/>
          </a:xfrm>
          <a:prstGeom prst="snip2DiagRect">
            <a:avLst>
              <a:gd name="adj1" fmla="val 19073"/>
              <a:gd name="adj2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1432560" y="8867"/>
            <a:ext cx="9479280" cy="5097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1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ĐẶC ĐIỂM DÂN SỐ VÀ PHÂN BỐ DÂN CƯ 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65760" y="518572"/>
            <a:ext cx="11597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 CHỌN CÁC Ô KIẾN THỨC ĐẶT VÀO ĐẶC ĐIỂM DÂN SỐ TƯƠNG ỨNG</a:t>
            </a:r>
            <a:endParaRPr lang="en-US" alt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07786 -0.3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32E-6 -4.50867E-6 L -0.15774 -0.35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4" y="-17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74 L -0.4138 -0.3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18502 -0.35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6758 -0.3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50169 -0.357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0.01289 -0.502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2457 -0.219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762000" y="366172"/>
            <a:ext cx="1036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 (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)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VÀO Ô CỦA CỘT ĐÚNG, SAI 	</a:t>
            </a:r>
          </a:p>
          <a:p>
            <a:pPr algn="ctr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ƠNG ỨNG VỚI TỪNG NHẬN ĐỊNH </a:t>
            </a:r>
            <a:r>
              <a:rPr lang="en-US" alt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30822"/>
              </p:ext>
            </p:extLst>
          </p:nvPr>
        </p:nvGraphicFramePr>
        <p:xfrm>
          <a:off x="982480" y="1401763"/>
          <a:ext cx="10287000" cy="508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1952"/>
                <a:gridCol w="1147249"/>
                <a:gridCol w="917799"/>
              </a:tblGrid>
              <a:tr h="63500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chênh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lệch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t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586913" y="21336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endParaRPr lang="en-US" altLang="en-US" sz="24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74338" y="2749550"/>
            <a:ext cx="354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endParaRPr lang="en-US" alt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591800" y="349885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endParaRPr lang="en-US" alt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86913" y="4130675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endParaRPr lang="en-US" altLang="en-US" sz="24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591800" y="477678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endParaRPr lang="en-US" alt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575925" y="5343525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endParaRPr lang="en-US" alt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586913" y="60198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endParaRPr lang="en-US" altLang="en-US" sz="24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1310640" y="39347"/>
            <a:ext cx="9936480" cy="4276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 DUNG 1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ĐẶC ĐIỂM DÂN SỐ VÀ PHÂN BỐ DÂN CƯ 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59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0040"/>
            <a:ext cx="121920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BƯỚC LÀM CÂU HỎI TRẮC NGHIỆM  LÝ THUYẾT MÔN ĐỊA LÍ </a:t>
            </a:r>
            <a:endParaRPr lang="en-US" sz="26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MỨC ĐỘ 1,2</a:t>
            </a:r>
            <a:r>
              <a:rPr lang="en-US" sz="2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B1:</a:t>
            </a:r>
            <a:r>
              <a:rPr lang="en-US" sz="2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trọng tâm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B2:</a:t>
            </a:r>
            <a:r>
              <a:rPr lang="en-US" sz="2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B3:</a:t>
            </a:r>
            <a:r>
              <a:rPr lang="en-US" sz="2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B4:</a:t>
            </a:r>
            <a:r>
              <a:rPr lang="en-US" sz="2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 nhất.</a:t>
            </a:r>
            <a:endParaRPr lang="en-US" sz="2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2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3"/>
          <p:cNvSpPr>
            <a:spLocks noChangeArrowheads="1"/>
          </p:cNvSpPr>
          <p:nvPr/>
        </p:nvSpPr>
        <p:spPr bwMode="gray">
          <a:xfrm>
            <a:off x="4373407" y="5931127"/>
            <a:ext cx="441198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D.</a:t>
            </a:r>
            <a:r>
              <a:rPr lang="en-US" sz="2400"/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Nhiều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dân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tộc</a:t>
            </a:r>
            <a:r>
              <a:rPr lang="en-US" sz="2400" smtClean="0">
                <a:solidFill>
                  <a:schemeClr val="bg1"/>
                </a:solidFill>
              </a:rPr>
              <a:t>, </a:t>
            </a:r>
            <a:r>
              <a:rPr lang="en-US" sz="2400" err="1" smtClean="0">
                <a:solidFill>
                  <a:schemeClr val="bg1"/>
                </a:solidFill>
              </a:rPr>
              <a:t>đông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dân</a:t>
            </a:r>
            <a:r>
              <a:rPr lang="en-US" sz="2400" smtClean="0">
                <a:solidFill>
                  <a:schemeClr val="bg1"/>
                </a:solidFill>
              </a:rPr>
              <a:t>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gray">
          <a:xfrm>
            <a:off x="4327739" y="3109692"/>
            <a:ext cx="441394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240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400" smtClean="0">
                <a:solidFill>
                  <a:schemeClr val="bg1"/>
                </a:solidFill>
                <a:cs typeface="Arial" pitchFamily="34" charset="0"/>
              </a:rPr>
              <a:t>A.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Arial" pitchFamily="34" charset="0"/>
              </a:rPr>
              <a:t>Số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Arial" pitchFamily="34" charset="0"/>
              </a:rPr>
              <a:t>lượng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Arial" pitchFamily="34" charset="0"/>
              </a:rPr>
              <a:t>luôn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Arial" pitchFamily="34" charset="0"/>
              </a:rPr>
              <a:t>cố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định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40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38552" y="1345499"/>
            <a:ext cx="11831776" cy="76466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8551" y="1424977"/>
            <a:ext cx="1183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7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1.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nay?</a:t>
            </a:r>
          </a:p>
        </p:txBody>
      </p:sp>
      <p:sp>
        <p:nvSpPr>
          <p:cNvPr id="2" name="AutoShape 2" descr="Lý thuyết Atlat Địa lí Việt Nam trang 17 - Kinh tế chung địa 12"/>
          <p:cNvSpPr>
            <a:spLocks noChangeAspect="1" noChangeArrowheads="1"/>
          </p:cNvSpPr>
          <p:nvPr/>
        </p:nvSpPr>
        <p:spPr bwMode="auto">
          <a:xfrm>
            <a:off x="1312874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8962" y="621039"/>
            <a:ext cx="2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4"/>
          <p:cNvSpPr/>
          <p:nvPr/>
        </p:nvSpPr>
        <p:spPr>
          <a:xfrm>
            <a:off x="1312874" y="130787"/>
            <a:ext cx="9492286" cy="4276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1.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ĐẶC ĐIỂM DÂN SỐ VÀ PHÂN BỐ DÂN CƯ 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668611" y="534554"/>
            <a:ext cx="6419967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39760" y="4119826"/>
            <a:ext cx="4001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308" y="5112264"/>
            <a:ext cx="409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chậm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069902" y="3168968"/>
            <a:ext cx="381000" cy="381000"/>
            <a:chOff x="2078" y="1680"/>
            <a:chExt cx="1615" cy="161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4061022" y="4183208"/>
            <a:ext cx="381000" cy="381000"/>
            <a:chOff x="2078" y="1680"/>
            <a:chExt cx="1615" cy="1615"/>
          </a:xfrm>
        </p:grpSpPr>
        <p:sp>
          <p:nvSpPr>
            <p:cNvPr id="66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9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2" name="Group 69"/>
          <p:cNvGrpSpPr>
            <a:grpSpLocks/>
          </p:cNvGrpSpPr>
          <p:nvPr/>
        </p:nvGrpSpPr>
        <p:grpSpPr bwMode="auto">
          <a:xfrm>
            <a:off x="4081828" y="5172040"/>
            <a:ext cx="381000" cy="381000"/>
            <a:chOff x="2078" y="1680"/>
            <a:chExt cx="1615" cy="1615"/>
          </a:xfrm>
        </p:grpSpPr>
        <p:sp>
          <p:nvSpPr>
            <p:cNvPr id="73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9" name="Group 76"/>
          <p:cNvGrpSpPr>
            <a:grpSpLocks/>
          </p:cNvGrpSpPr>
          <p:nvPr/>
        </p:nvGrpSpPr>
        <p:grpSpPr bwMode="auto">
          <a:xfrm>
            <a:off x="4126665" y="5992218"/>
            <a:ext cx="359171" cy="381000"/>
            <a:chOff x="2078" y="1680"/>
            <a:chExt cx="1615" cy="1615"/>
          </a:xfrm>
        </p:grpSpPr>
        <p:sp>
          <p:nvSpPr>
            <p:cNvPr id="80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4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3" name="AutoShape 46"/>
          <p:cNvSpPr>
            <a:spLocks noChangeArrowheads="1"/>
          </p:cNvSpPr>
          <p:nvPr/>
        </p:nvSpPr>
        <p:spPr bwMode="gray">
          <a:xfrm>
            <a:off x="4251522" y="4119826"/>
            <a:ext cx="453387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B.    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7" name="AutoShape 44"/>
          <p:cNvSpPr>
            <a:spLocks noChangeArrowheads="1"/>
          </p:cNvSpPr>
          <p:nvPr/>
        </p:nvSpPr>
        <p:spPr bwMode="gray">
          <a:xfrm>
            <a:off x="4332181" y="5076156"/>
            <a:ext cx="440950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C.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6" name="Minus 45"/>
          <p:cNvSpPr/>
          <p:nvPr/>
        </p:nvSpPr>
        <p:spPr>
          <a:xfrm>
            <a:off x="975360" y="1871996"/>
            <a:ext cx="210312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50" name="Minus 49"/>
          <p:cNvSpPr/>
          <p:nvPr/>
        </p:nvSpPr>
        <p:spPr>
          <a:xfrm>
            <a:off x="4906331" y="1857571"/>
            <a:ext cx="1324468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51" name="Minus 50"/>
          <p:cNvSpPr/>
          <p:nvPr/>
        </p:nvSpPr>
        <p:spPr>
          <a:xfrm>
            <a:off x="6331939" y="1905367"/>
            <a:ext cx="1565560" cy="12444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52" name="Minus 51"/>
          <p:cNvSpPr/>
          <p:nvPr/>
        </p:nvSpPr>
        <p:spPr>
          <a:xfrm>
            <a:off x="6740721" y="3434538"/>
            <a:ext cx="1333893" cy="18315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53" name="Minus 52"/>
          <p:cNvSpPr/>
          <p:nvPr/>
        </p:nvSpPr>
        <p:spPr>
          <a:xfrm>
            <a:off x="6830266" y="4441828"/>
            <a:ext cx="1955126" cy="15722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86" name="Minus 85"/>
          <p:cNvSpPr/>
          <p:nvPr/>
        </p:nvSpPr>
        <p:spPr>
          <a:xfrm>
            <a:off x="5838053" y="5492882"/>
            <a:ext cx="794216" cy="1002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87" name="Minus 86"/>
          <p:cNvSpPr/>
          <p:nvPr/>
        </p:nvSpPr>
        <p:spPr>
          <a:xfrm>
            <a:off x="7369942" y="5442780"/>
            <a:ext cx="794216" cy="1002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88" name="Minus 87"/>
          <p:cNvSpPr/>
          <p:nvPr/>
        </p:nvSpPr>
        <p:spPr>
          <a:xfrm>
            <a:off x="6980772" y="6313060"/>
            <a:ext cx="794216" cy="1002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>
            <a:off x="4906331" y="6313060"/>
            <a:ext cx="794216" cy="1002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90" name="Minus 89"/>
          <p:cNvSpPr/>
          <p:nvPr/>
        </p:nvSpPr>
        <p:spPr>
          <a:xfrm>
            <a:off x="8903336" y="1885974"/>
            <a:ext cx="1673223" cy="9604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1" grpId="0" animBg="1"/>
      <p:bldP spid="52" grpId="0" animBg="1"/>
      <p:bldP spid="53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737429" y="354010"/>
            <a:ext cx="4617720" cy="969674"/>
          </a:xfrm>
          <a:prstGeom prst="snip2Diag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LÍ 12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913887" y="1819826"/>
            <a:ext cx="2497541" cy="1193465"/>
          </a:xfrm>
          <a:prstGeom prst="snip2Diag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LÍ 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NHIÊN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737429" y="1878530"/>
            <a:ext cx="2487667" cy="1193465"/>
          </a:xfrm>
          <a:prstGeom prst="snip2Diag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LÍ 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CƯ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6530059" y="1897319"/>
            <a:ext cx="2426668" cy="1193465"/>
          </a:xfrm>
          <a:prstGeom prst="snip2Diag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LÍ 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NGÀNH KT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069178" y="816235"/>
            <a:ext cx="8840" cy="10282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81262" y="1344110"/>
            <a:ext cx="1" cy="51399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8" idx="3"/>
          </p:cNvCxnSpPr>
          <p:nvPr/>
        </p:nvCxnSpPr>
        <p:spPr>
          <a:xfrm>
            <a:off x="7743393" y="1323684"/>
            <a:ext cx="0" cy="5736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" idx="2"/>
          </p:cNvCxnSpPr>
          <p:nvPr/>
        </p:nvCxnSpPr>
        <p:spPr>
          <a:xfrm flipH="1" flipV="1">
            <a:off x="2069178" y="838845"/>
            <a:ext cx="1668251" cy="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4" idx="0"/>
          </p:cNvCxnSpPr>
          <p:nvPr/>
        </p:nvCxnSpPr>
        <p:spPr>
          <a:xfrm flipH="1">
            <a:off x="8355149" y="838845"/>
            <a:ext cx="2108922" cy="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nip Diagonal Corner Rectangle 61"/>
          <p:cNvSpPr/>
          <p:nvPr/>
        </p:nvSpPr>
        <p:spPr>
          <a:xfrm>
            <a:off x="9155470" y="1956023"/>
            <a:ext cx="2388491" cy="1193465"/>
          </a:xfrm>
          <a:prstGeom prst="snip2Diag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LÍ 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VÙNG KT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0464071" y="838845"/>
            <a:ext cx="0" cy="11171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5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3"/>
          <p:cNvSpPr>
            <a:spLocks noChangeArrowheads="1"/>
          </p:cNvSpPr>
          <p:nvPr/>
        </p:nvSpPr>
        <p:spPr bwMode="gray">
          <a:xfrm>
            <a:off x="3237298" y="6041967"/>
            <a:ext cx="522090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sz="2400" smtClean="0">
                <a:solidFill>
                  <a:schemeClr val="bg1"/>
                </a:solidFill>
                <a:cs typeface="Arial" pitchFamily="34" charset="0"/>
              </a:rPr>
              <a:t>D. </a:t>
            </a:r>
            <a:r>
              <a:rPr lang="en-US" sz="2400" err="1">
                <a:solidFill>
                  <a:schemeClr val="bg1"/>
                </a:solidFill>
                <a:cs typeface="Arial" pitchFamily="34" charset="0"/>
              </a:rPr>
              <a:t>Chiếm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Arial" pitchFamily="34" charset="0"/>
              </a:rPr>
              <a:t>phần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Arial" pitchFamily="34" charset="0"/>
              </a:rPr>
              <a:t>lớn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Arial" pitchFamily="34" charset="0"/>
              </a:rPr>
              <a:t>số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Arial" pitchFamily="34" charset="0"/>
              </a:rPr>
              <a:t>dân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Arial" pitchFamily="34" charset="0"/>
              </a:rPr>
              <a:t>cả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Arial" pitchFamily="34" charset="0"/>
              </a:rPr>
              <a:t>nước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gray">
          <a:xfrm>
            <a:off x="3234709" y="5090778"/>
            <a:ext cx="522349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C.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7" name="AutoShape 46"/>
          <p:cNvSpPr>
            <a:spLocks noChangeArrowheads="1"/>
          </p:cNvSpPr>
          <p:nvPr/>
        </p:nvSpPr>
        <p:spPr bwMode="gray">
          <a:xfrm>
            <a:off x="3216412" y="4109709"/>
            <a:ext cx="524178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gray">
          <a:xfrm>
            <a:off x="3233194" y="3109692"/>
            <a:ext cx="522500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t-BR" sz="2400" smtClean="0">
                <a:solidFill>
                  <a:schemeClr val="bg1"/>
                </a:solidFill>
                <a:cs typeface="Arial" pitchFamily="34" charset="0"/>
              </a:rPr>
              <a:t>A. </a:t>
            </a:r>
            <a:r>
              <a:rPr lang="en-US" sz="2400" err="1">
                <a:solidFill>
                  <a:schemeClr val="bg1"/>
                </a:solidFill>
              </a:rPr>
              <a:t>Tỉ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suất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sinh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cao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hơn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miền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núi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altLang="en-US" sz="240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4685" y="1327368"/>
            <a:ext cx="11845642" cy="75081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1341847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2.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ta?</a:t>
            </a:r>
          </a:p>
          <a:p>
            <a:endParaRPr 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Lý thuyết Atlat Địa lí Việt Nam trang 17 - Kinh tế chung địa 12"/>
          <p:cNvSpPr>
            <a:spLocks noChangeAspect="1" noChangeArrowheads="1"/>
          </p:cNvSpPr>
          <p:nvPr/>
        </p:nvSpPr>
        <p:spPr bwMode="auto">
          <a:xfrm>
            <a:off x="1312874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44025" y="621040"/>
            <a:ext cx="2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4"/>
          <p:cNvSpPr/>
          <p:nvPr/>
        </p:nvSpPr>
        <p:spPr>
          <a:xfrm>
            <a:off x="2162952" y="130787"/>
            <a:ext cx="9145128" cy="4902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1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ĐẶC ĐIỂM DÂN SỐ VÀ PHÂN BỐ DÂN CƯ 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578328" y="606300"/>
            <a:ext cx="6425093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578328" y="5112264"/>
            <a:ext cx="5047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Mật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miền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2975357" y="3168968"/>
            <a:ext cx="381000" cy="381000"/>
            <a:chOff x="2078" y="1680"/>
            <a:chExt cx="1615" cy="161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2966477" y="4183208"/>
            <a:ext cx="381000" cy="381000"/>
            <a:chOff x="2078" y="1680"/>
            <a:chExt cx="1615" cy="1615"/>
          </a:xfrm>
        </p:grpSpPr>
        <p:sp>
          <p:nvSpPr>
            <p:cNvPr id="66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9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2" name="Group 69"/>
          <p:cNvGrpSpPr>
            <a:grpSpLocks/>
          </p:cNvGrpSpPr>
          <p:nvPr/>
        </p:nvGrpSpPr>
        <p:grpSpPr bwMode="auto">
          <a:xfrm>
            <a:off x="2987283" y="5172040"/>
            <a:ext cx="381000" cy="381000"/>
            <a:chOff x="2078" y="1680"/>
            <a:chExt cx="1615" cy="1615"/>
          </a:xfrm>
        </p:grpSpPr>
        <p:sp>
          <p:nvSpPr>
            <p:cNvPr id="73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9" name="Group 76"/>
          <p:cNvGrpSpPr>
            <a:grpSpLocks/>
          </p:cNvGrpSpPr>
          <p:nvPr/>
        </p:nvGrpSpPr>
        <p:grpSpPr bwMode="auto">
          <a:xfrm>
            <a:off x="2990555" y="6103058"/>
            <a:ext cx="359171" cy="381000"/>
            <a:chOff x="2078" y="1680"/>
            <a:chExt cx="1615" cy="1615"/>
          </a:xfrm>
        </p:grpSpPr>
        <p:sp>
          <p:nvSpPr>
            <p:cNvPr id="80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4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71514" y="4108944"/>
            <a:ext cx="5884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tộc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2" name="Minus 41"/>
          <p:cNvSpPr/>
          <p:nvPr/>
        </p:nvSpPr>
        <p:spPr>
          <a:xfrm>
            <a:off x="5420629" y="3527792"/>
            <a:ext cx="1212230" cy="1030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>
            <a:off x="4657045" y="4479809"/>
            <a:ext cx="987772" cy="12444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4" name="Minus 43"/>
          <p:cNvSpPr/>
          <p:nvPr/>
        </p:nvSpPr>
        <p:spPr>
          <a:xfrm>
            <a:off x="5645086" y="5490817"/>
            <a:ext cx="1459028" cy="10796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5" name="Minus 44"/>
          <p:cNvSpPr/>
          <p:nvPr/>
        </p:nvSpPr>
        <p:spPr>
          <a:xfrm>
            <a:off x="4657044" y="6423193"/>
            <a:ext cx="1445040" cy="12677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>
            <a:off x="1312875" y="1812697"/>
            <a:ext cx="1388758" cy="12444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4926407" y="1812697"/>
            <a:ext cx="987772" cy="12444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8077199" y="1891422"/>
            <a:ext cx="2552699" cy="7826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9" name="Minus 48"/>
          <p:cNvSpPr/>
          <p:nvPr/>
        </p:nvSpPr>
        <p:spPr>
          <a:xfrm>
            <a:off x="6437152" y="1845238"/>
            <a:ext cx="987772" cy="12444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3"/>
          <p:cNvSpPr>
            <a:spLocks noChangeArrowheads="1"/>
          </p:cNvSpPr>
          <p:nvPr/>
        </p:nvSpPr>
        <p:spPr bwMode="gray">
          <a:xfrm>
            <a:off x="4373407" y="5931127"/>
            <a:ext cx="411102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D.</a:t>
            </a:r>
            <a:r>
              <a:rPr lang="en-US" sz="2400"/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thấp</a:t>
            </a:r>
            <a:r>
              <a:rPr lang="en-US" sz="2400" smtClean="0">
                <a:solidFill>
                  <a:schemeClr val="bg1"/>
                </a:solidFill>
              </a:rPr>
              <a:t>, </a:t>
            </a:r>
            <a:r>
              <a:rPr lang="en-US" sz="2400" err="1" smtClean="0">
                <a:solidFill>
                  <a:schemeClr val="bg1"/>
                </a:solidFill>
              </a:rPr>
              <a:t>xu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hướng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giảm</a:t>
            </a:r>
            <a:r>
              <a:rPr lang="en-US" sz="2400" smtClean="0">
                <a:solidFill>
                  <a:schemeClr val="bg1"/>
                </a:solidFill>
              </a:rPr>
              <a:t>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gray">
          <a:xfrm>
            <a:off x="4315399" y="5090778"/>
            <a:ext cx="416903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C.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7" name="AutoShape 46"/>
          <p:cNvSpPr>
            <a:spLocks noChangeArrowheads="1"/>
          </p:cNvSpPr>
          <p:nvPr/>
        </p:nvSpPr>
        <p:spPr bwMode="gray">
          <a:xfrm>
            <a:off x="4310957" y="4109709"/>
            <a:ext cx="403856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gray">
          <a:xfrm>
            <a:off x="4327739" y="3109692"/>
            <a:ext cx="402178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240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400" smtClean="0">
                <a:solidFill>
                  <a:schemeClr val="bg1"/>
                </a:solidFill>
                <a:cs typeface="Arial" pitchFamily="34" charset="0"/>
              </a:rPr>
              <a:t>A.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cao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xu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hướng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tăng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40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38552" y="1327368"/>
            <a:ext cx="11831776" cy="76466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8551" y="1424977"/>
            <a:ext cx="1183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7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3.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nay</a:t>
            </a:r>
            <a:endParaRPr lang="en-US" sz="27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Lý thuyết Atlat Địa lí Việt Nam trang 17 - Kinh tế chung địa 12"/>
          <p:cNvSpPr>
            <a:spLocks noChangeAspect="1" noChangeArrowheads="1"/>
          </p:cNvSpPr>
          <p:nvPr/>
        </p:nvSpPr>
        <p:spPr bwMode="auto">
          <a:xfrm>
            <a:off x="1312874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8962" y="621039"/>
            <a:ext cx="2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4"/>
          <p:cNvSpPr/>
          <p:nvPr/>
        </p:nvSpPr>
        <p:spPr>
          <a:xfrm>
            <a:off x="1312874" y="130787"/>
            <a:ext cx="9614206" cy="4902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1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ĐẶC ĐIỂM DÂN SỐ VÀ PHÂN BỐ DÂN CƯ 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668611" y="534554"/>
            <a:ext cx="6419967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22978" y="4139099"/>
            <a:ext cx="3626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308" y="5112264"/>
            <a:ext cx="409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069902" y="3168968"/>
            <a:ext cx="381000" cy="381000"/>
            <a:chOff x="2078" y="1680"/>
            <a:chExt cx="1615" cy="161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4061022" y="4183208"/>
            <a:ext cx="381000" cy="381000"/>
            <a:chOff x="2078" y="1680"/>
            <a:chExt cx="1615" cy="1615"/>
          </a:xfrm>
        </p:grpSpPr>
        <p:sp>
          <p:nvSpPr>
            <p:cNvPr id="66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9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2" name="Group 69"/>
          <p:cNvGrpSpPr>
            <a:grpSpLocks/>
          </p:cNvGrpSpPr>
          <p:nvPr/>
        </p:nvGrpSpPr>
        <p:grpSpPr bwMode="auto">
          <a:xfrm>
            <a:off x="4081828" y="5172040"/>
            <a:ext cx="381000" cy="381000"/>
            <a:chOff x="2078" y="1680"/>
            <a:chExt cx="1615" cy="1615"/>
          </a:xfrm>
        </p:grpSpPr>
        <p:sp>
          <p:nvSpPr>
            <p:cNvPr id="73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9" name="Group 76"/>
          <p:cNvGrpSpPr>
            <a:grpSpLocks/>
          </p:cNvGrpSpPr>
          <p:nvPr/>
        </p:nvGrpSpPr>
        <p:grpSpPr bwMode="auto">
          <a:xfrm>
            <a:off x="4126665" y="5992218"/>
            <a:ext cx="359171" cy="381000"/>
            <a:chOff x="2078" y="1680"/>
            <a:chExt cx="1615" cy="1615"/>
          </a:xfrm>
        </p:grpSpPr>
        <p:sp>
          <p:nvSpPr>
            <p:cNvPr id="80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4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2" name="Minus 41"/>
          <p:cNvSpPr/>
          <p:nvPr/>
        </p:nvSpPr>
        <p:spPr>
          <a:xfrm>
            <a:off x="1158240" y="1812697"/>
            <a:ext cx="3026247" cy="1355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>
            <a:off x="6823920" y="4515933"/>
            <a:ext cx="837757" cy="12444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4" name="Minus 43"/>
          <p:cNvSpPr/>
          <p:nvPr/>
        </p:nvSpPr>
        <p:spPr>
          <a:xfrm>
            <a:off x="4579787" y="4450910"/>
            <a:ext cx="978100" cy="14402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5" name="Minus 44"/>
          <p:cNvSpPr/>
          <p:nvPr/>
        </p:nvSpPr>
        <p:spPr>
          <a:xfrm>
            <a:off x="4722978" y="5537485"/>
            <a:ext cx="727141" cy="5350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>
            <a:off x="6967298" y="5449532"/>
            <a:ext cx="694379" cy="12444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4916640" y="6312353"/>
            <a:ext cx="784438" cy="14402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 flipV="1">
            <a:off x="7162800" y="6312353"/>
            <a:ext cx="701040" cy="6086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9" name="Minus 48"/>
          <p:cNvSpPr/>
          <p:nvPr/>
        </p:nvSpPr>
        <p:spPr>
          <a:xfrm flipV="1">
            <a:off x="4793607" y="3504248"/>
            <a:ext cx="585881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50" name="Minus 49"/>
          <p:cNvSpPr/>
          <p:nvPr/>
        </p:nvSpPr>
        <p:spPr>
          <a:xfrm>
            <a:off x="6830919" y="3481692"/>
            <a:ext cx="887675" cy="1360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51" name="Minus 50"/>
          <p:cNvSpPr/>
          <p:nvPr/>
        </p:nvSpPr>
        <p:spPr>
          <a:xfrm>
            <a:off x="5106972" y="1848695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3"/>
          <p:cNvSpPr>
            <a:spLocks noChangeArrowheads="1"/>
          </p:cNvSpPr>
          <p:nvPr/>
        </p:nvSpPr>
        <p:spPr bwMode="gray">
          <a:xfrm>
            <a:off x="4373408" y="5931127"/>
            <a:ext cx="336151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D.</a:t>
            </a:r>
            <a:r>
              <a:rPr lang="en-US" sz="2400"/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thấp</a:t>
            </a:r>
            <a:r>
              <a:rPr lang="en-US" sz="2400" smtClean="0">
                <a:solidFill>
                  <a:schemeClr val="bg1"/>
                </a:solidFill>
              </a:rPr>
              <a:t> so </a:t>
            </a:r>
            <a:r>
              <a:rPr lang="en-US" sz="2400" err="1" smtClean="0">
                <a:solidFill>
                  <a:schemeClr val="bg1"/>
                </a:solidFill>
              </a:rPr>
              <a:t>với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thế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giới</a:t>
            </a:r>
            <a:r>
              <a:rPr lang="en-US" sz="2400" smtClean="0">
                <a:solidFill>
                  <a:schemeClr val="bg1"/>
                </a:solidFill>
              </a:rPr>
              <a:t>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gray">
          <a:xfrm>
            <a:off x="4315399" y="5090778"/>
            <a:ext cx="331459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C.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7" name="AutoShape 46"/>
          <p:cNvSpPr>
            <a:spLocks noChangeArrowheads="1"/>
          </p:cNvSpPr>
          <p:nvPr/>
        </p:nvSpPr>
        <p:spPr bwMode="gray">
          <a:xfrm>
            <a:off x="4310957" y="4109709"/>
            <a:ext cx="331903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gray">
          <a:xfrm>
            <a:off x="4327740" y="3109692"/>
            <a:ext cx="330225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240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400" smtClean="0">
                <a:solidFill>
                  <a:schemeClr val="bg1"/>
                </a:solidFill>
                <a:cs typeface="Arial" pitchFamily="34" charset="0"/>
              </a:rPr>
              <a:t>A.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giữ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ổn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định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40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38552" y="1327368"/>
            <a:ext cx="11831776" cy="76466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8551" y="1424977"/>
            <a:ext cx="1183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7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4.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Mật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nay</a:t>
            </a:r>
            <a:endParaRPr lang="en-US" sz="27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Lý thuyết Atlat Địa lí Việt Nam trang 17 - Kinh tế chung địa 12"/>
          <p:cNvSpPr>
            <a:spLocks noChangeAspect="1" noChangeArrowheads="1"/>
          </p:cNvSpPr>
          <p:nvPr/>
        </p:nvSpPr>
        <p:spPr bwMode="auto">
          <a:xfrm>
            <a:off x="1312874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8962" y="621039"/>
            <a:ext cx="2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4"/>
          <p:cNvSpPr/>
          <p:nvPr/>
        </p:nvSpPr>
        <p:spPr>
          <a:xfrm>
            <a:off x="1312874" y="130787"/>
            <a:ext cx="9309406" cy="4276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1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ĐẶC ĐIỂM DÂN SỐ VÀ PHÂN BỐ DÂN CƯ 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668611" y="534554"/>
            <a:ext cx="6419967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22978" y="4139099"/>
            <a:ext cx="2907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gày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308" y="5112264"/>
            <a:ext cx="3103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069902" y="3168968"/>
            <a:ext cx="381000" cy="381000"/>
            <a:chOff x="2078" y="1680"/>
            <a:chExt cx="1615" cy="161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4061022" y="4183208"/>
            <a:ext cx="381000" cy="381000"/>
            <a:chOff x="2078" y="1680"/>
            <a:chExt cx="1615" cy="1615"/>
          </a:xfrm>
        </p:grpSpPr>
        <p:sp>
          <p:nvSpPr>
            <p:cNvPr id="66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9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2" name="Group 69"/>
          <p:cNvGrpSpPr>
            <a:grpSpLocks/>
          </p:cNvGrpSpPr>
          <p:nvPr/>
        </p:nvGrpSpPr>
        <p:grpSpPr bwMode="auto">
          <a:xfrm>
            <a:off x="4081828" y="5172040"/>
            <a:ext cx="381000" cy="381000"/>
            <a:chOff x="2078" y="1680"/>
            <a:chExt cx="1615" cy="1615"/>
          </a:xfrm>
        </p:grpSpPr>
        <p:sp>
          <p:nvSpPr>
            <p:cNvPr id="73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9" name="Group 76"/>
          <p:cNvGrpSpPr>
            <a:grpSpLocks/>
          </p:cNvGrpSpPr>
          <p:nvPr/>
        </p:nvGrpSpPr>
        <p:grpSpPr bwMode="auto">
          <a:xfrm>
            <a:off x="4126665" y="5992218"/>
            <a:ext cx="359171" cy="381000"/>
            <a:chOff x="2078" y="1680"/>
            <a:chExt cx="1615" cy="1615"/>
          </a:xfrm>
        </p:grpSpPr>
        <p:sp>
          <p:nvSpPr>
            <p:cNvPr id="80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4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2" name="Minus 41"/>
          <p:cNvSpPr/>
          <p:nvPr/>
        </p:nvSpPr>
        <p:spPr>
          <a:xfrm>
            <a:off x="1021080" y="1812697"/>
            <a:ext cx="3039941" cy="1355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>
            <a:off x="5205073" y="3493247"/>
            <a:ext cx="1388758" cy="12444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5" name="Minus 44"/>
          <p:cNvSpPr/>
          <p:nvPr/>
        </p:nvSpPr>
        <p:spPr>
          <a:xfrm>
            <a:off x="6054440" y="5490817"/>
            <a:ext cx="1067069" cy="12444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>
            <a:off x="4833350" y="6351042"/>
            <a:ext cx="885492" cy="6222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6281266" y="4564208"/>
            <a:ext cx="840243" cy="9782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4953000" y="1880447"/>
            <a:ext cx="1738932" cy="18828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3"/>
          <p:cNvSpPr>
            <a:spLocks noChangeArrowheads="1"/>
          </p:cNvSpPr>
          <p:nvPr/>
        </p:nvSpPr>
        <p:spPr bwMode="gray">
          <a:xfrm>
            <a:off x="4373406" y="5931127"/>
            <a:ext cx="493823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D.</a:t>
            </a:r>
            <a:r>
              <a:rPr lang="en-US" sz="2400"/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từ</a:t>
            </a:r>
            <a:r>
              <a:rPr lang="en-US" sz="2400" smtClean="0">
                <a:solidFill>
                  <a:schemeClr val="bg1"/>
                </a:solidFill>
              </a:rPr>
              <a:t> 0 </a:t>
            </a:r>
            <a:r>
              <a:rPr lang="en-US" sz="2400" err="1" smtClean="0">
                <a:solidFill>
                  <a:schemeClr val="bg1"/>
                </a:solidFill>
              </a:rPr>
              <a:t>đến</a:t>
            </a:r>
            <a:r>
              <a:rPr lang="en-US" sz="2400" smtClean="0">
                <a:solidFill>
                  <a:schemeClr val="bg1"/>
                </a:solidFill>
              </a:rPr>
              <a:t> 14 </a:t>
            </a:r>
            <a:r>
              <a:rPr lang="en-US" sz="2400" err="1" smtClean="0">
                <a:solidFill>
                  <a:schemeClr val="bg1"/>
                </a:solidFill>
              </a:rPr>
              <a:t>tuổi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lệ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nhỏ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nhất</a:t>
            </a:r>
            <a:r>
              <a:rPr lang="en-US" sz="2400" smtClean="0">
                <a:solidFill>
                  <a:schemeClr val="bg1"/>
                </a:solidFill>
              </a:rPr>
              <a:t>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gray">
          <a:xfrm>
            <a:off x="4315399" y="5090778"/>
            <a:ext cx="499624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C.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7" name="AutoShape 46"/>
          <p:cNvSpPr>
            <a:spLocks noChangeArrowheads="1"/>
          </p:cNvSpPr>
          <p:nvPr/>
        </p:nvSpPr>
        <p:spPr bwMode="gray">
          <a:xfrm>
            <a:off x="4310957" y="4109709"/>
            <a:ext cx="500068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gray">
          <a:xfrm>
            <a:off x="4327738" y="3109692"/>
            <a:ext cx="498390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240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400" smtClean="0">
                <a:solidFill>
                  <a:schemeClr val="bg1"/>
                </a:solidFill>
                <a:cs typeface="Arial" pitchFamily="34" charset="0"/>
              </a:rPr>
              <a:t>A.</a:t>
            </a:r>
            <a:r>
              <a:rPr lang="en-US" sz="240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từ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 0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đến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 14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tuổi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tăng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itchFamily="34" charset="0"/>
              </a:rPr>
              <a:t>nhanh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40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38552" y="1327368"/>
            <a:ext cx="11831776" cy="76466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8551" y="1424977"/>
            <a:ext cx="1183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7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5.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endParaRPr lang="en-US" sz="27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Lý thuyết Atlat Địa lí Việt Nam trang 17 - Kinh tế chung địa 12"/>
          <p:cNvSpPr>
            <a:spLocks noChangeAspect="1" noChangeArrowheads="1"/>
          </p:cNvSpPr>
          <p:nvPr/>
        </p:nvSpPr>
        <p:spPr bwMode="auto">
          <a:xfrm>
            <a:off x="1312874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8962" y="621039"/>
            <a:ext cx="2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4"/>
          <p:cNvSpPr/>
          <p:nvPr/>
        </p:nvSpPr>
        <p:spPr>
          <a:xfrm>
            <a:off x="1312874" y="130787"/>
            <a:ext cx="9553246" cy="4902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1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ĐẶC ĐIỂM DÂN SỐ VÀ PHÂN BỐ DÂN CƯ 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668611" y="534554"/>
            <a:ext cx="6419967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01492" y="4139099"/>
            <a:ext cx="491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59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chiếm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308" y="5112264"/>
            <a:ext cx="4457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60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mạnh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069902" y="3168968"/>
            <a:ext cx="381000" cy="381000"/>
            <a:chOff x="2078" y="1680"/>
            <a:chExt cx="1615" cy="161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4061022" y="4183208"/>
            <a:ext cx="381000" cy="381000"/>
            <a:chOff x="2078" y="1680"/>
            <a:chExt cx="1615" cy="1615"/>
          </a:xfrm>
        </p:grpSpPr>
        <p:sp>
          <p:nvSpPr>
            <p:cNvPr id="66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9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2" name="Group 69"/>
          <p:cNvGrpSpPr>
            <a:grpSpLocks/>
          </p:cNvGrpSpPr>
          <p:nvPr/>
        </p:nvGrpSpPr>
        <p:grpSpPr bwMode="auto">
          <a:xfrm>
            <a:off x="4081828" y="5172040"/>
            <a:ext cx="381000" cy="381000"/>
            <a:chOff x="2078" y="1680"/>
            <a:chExt cx="1615" cy="1615"/>
          </a:xfrm>
        </p:grpSpPr>
        <p:sp>
          <p:nvSpPr>
            <p:cNvPr id="73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9" name="Group 76"/>
          <p:cNvGrpSpPr>
            <a:grpSpLocks/>
          </p:cNvGrpSpPr>
          <p:nvPr/>
        </p:nvGrpSpPr>
        <p:grpSpPr bwMode="auto">
          <a:xfrm>
            <a:off x="4126665" y="5992218"/>
            <a:ext cx="359171" cy="381000"/>
            <a:chOff x="2078" y="1680"/>
            <a:chExt cx="1615" cy="1615"/>
          </a:xfrm>
        </p:grpSpPr>
        <p:sp>
          <p:nvSpPr>
            <p:cNvPr id="80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4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2" name="Minus 41"/>
          <p:cNvSpPr/>
          <p:nvPr/>
        </p:nvSpPr>
        <p:spPr>
          <a:xfrm>
            <a:off x="594360" y="1761976"/>
            <a:ext cx="6446520" cy="1862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>
            <a:off x="8366760" y="1761976"/>
            <a:ext cx="210312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5" name="Minus 44"/>
          <p:cNvSpPr/>
          <p:nvPr/>
        </p:nvSpPr>
        <p:spPr>
          <a:xfrm>
            <a:off x="6859943" y="3439948"/>
            <a:ext cx="210312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6859943" y="5463909"/>
            <a:ext cx="210312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49" name="Minus 48"/>
          <p:cNvSpPr/>
          <p:nvPr/>
        </p:nvSpPr>
        <p:spPr>
          <a:xfrm>
            <a:off x="6905777" y="6309830"/>
            <a:ext cx="210312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50" name="Minus 49"/>
          <p:cNvSpPr/>
          <p:nvPr/>
        </p:nvSpPr>
        <p:spPr>
          <a:xfrm>
            <a:off x="7218672" y="4503343"/>
            <a:ext cx="2092967" cy="11436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7" grpId="0" animBg="1"/>
      <p:bldP spid="49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9013" y="1422867"/>
            <a:ext cx="10333973" cy="4447319"/>
            <a:chOff x="2033706" y="719666"/>
            <a:chExt cx="8124586" cy="5418667"/>
          </a:xfrm>
        </p:grpSpPr>
        <p:sp>
          <p:nvSpPr>
            <p:cNvPr id="4" name="Freeform 3"/>
            <p:cNvSpPr/>
            <p:nvPr/>
          </p:nvSpPr>
          <p:spPr>
            <a:xfrm>
              <a:off x="2033706" y="719666"/>
              <a:ext cx="2655093" cy="5418667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832" tIns="2601298" rIns="433832" bIns="1517567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100" kern="1200"/>
            </a:p>
          </p:txBody>
        </p:sp>
        <p:sp>
          <p:nvSpPr>
            <p:cNvPr id="5" name="Oval 4"/>
            <p:cNvSpPr/>
            <p:nvPr/>
          </p:nvSpPr>
          <p:spPr>
            <a:xfrm>
              <a:off x="2459045" y="1044786"/>
              <a:ext cx="1804416" cy="1804416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7000" b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4768453" y="719666"/>
              <a:ext cx="2655093" cy="5418667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832" tIns="2601298" rIns="433832" bIns="1517567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100" kern="1200"/>
            </a:p>
          </p:txBody>
        </p:sp>
        <p:sp>
          <p:nvSpPr>
            <p:cNvPr id="7" name="Oval 6"/>
            <p:cNvSpPr/>
            <p:nvPr/>
          </p:nvSpPr>
          <p:spPr>
            <a:xfrm>
              <a:off x="5193791" y="1044786"/>
              <a:ext cx="1804416" cy="18044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7503199" y="719666"/>
              <a:ext cx="2655093" cy="5418667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solidFill>
              <a:srgbClr val="CC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832" tIns="2601298" rIns="433832" bIns="1517567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100" kern="1200"/>
            </a:p>
          </p:txBody>
        </p:sp>
        <p:sp>
          <p:nvSpPr>
            <p:cNvPr id="24" name="Oval 23"/>
            <p:cNvSpPr/>
            <p:nvPr/>
          </p:nvSpPr>
          <p:spPr>
            <a:xfrm>
              <a:off x="7928538" y="1044786"/>
              <a:ext cx="1804416" cy="18044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Left-Right Arrow 24"/>
            <p:cNvSpPr/>
            <p:nvPr/>
          </p:nvSpPr>
          <p:spPr>
            <a:xfrm>
              <a:off x="2357119" y="5618722"/>
              <a:ext cx="7477760" cy="248677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45" y="1650607"/>
            <a:ext cx="2267179" cy="152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4"/>
          <p:cNvSpPr/>
          <p:nvPr/>
        </p:nvSpPr>
        <p:spPr>
          <a:xfrm>
            <a:off x="3520336" y="77851"/>
            <a:ext cx="6482646" cy="636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2.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LAO ĐỘNG VÀ VIỆC LÀM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08746" y="588831"/>
            <a:ext cx="3732756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27816" y="3692011"/>
            <a:ext cx="3555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charset="0"/>
              </a:rPr>
              <a:t>NGUỒN LAO ĐỘNG</a:t>
            </a:r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gray">
          <a:xfrm>
            <a:off x="4504960" y="3646527"/>
            <a:ext cx="28850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err="1" smtClean="0">
                <a:solidFill>
                  <a:schemeClr val="bg1"/>
                </a:solidFill>
                <a:latin typeface="Arial" charset="0"/>
              </a:rPr>
              <a:t>CƠ</a:t>
            </a:r>
            <a:r>
              <a:rPr lang="en-US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charset="0"/>
              </a:rPr>
              <a:t>CẤU</a:t>
            </a:r>
            <a:r>
              <a:rPr lang="en-US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</a:rPr>
              <a:t>LAO </a:t>
            </a:r>
            <a:r>
              <a:rPr lang="en-US" err="1" smtClean="0">
                <a:solidFill>
                  <a:schemeClr val="bg1"/>
                </a:solidFill>
                <a:latin typeface="Arial" charset="0"/>
              </a:rPr>
              <a:t>ĐỘNG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gray">
          <a:xfrm>
            <a:off x="7799608" y="3706286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err="1" smtClean="0">
                <a:solidFill>
                  <a:schemeClr val="bg1"/>
                </a:solidFill>
                <a:latin typeface="Arial" charset="0"/>
              </a:rPr>
              <a:t>VẤN</a:t>
            </a:r>
            <a:r>
              <a:rPr lang="en-US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charset="0"/>
              </a:rPr>
              <a:t>ĐỀ</a:t>
            </a:r>
            <a:r>
              <a:rPr lang="en-US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charset="0"/>
              </a:rPr>
              <a:t>VIỆC</a:t>
            </a:r>
            <a:r>
              <a:rPr lang="en-US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charset="0"/>
              </a:rPr>
              <a:t>LÀM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636257"/>
              </p:ext>
            </p:extLst>
          </p:nvPr>
        </p:nvGraphicFramePr>
        <p:xfrm>
          <a:off x="4713890" y="1832492"/>
          <a:ext cx="1496574" cy="119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39742"/>
              </p:ext>
            </p:extLst>
          </p:nvPr>
        </p:nvGraphicFramePr>
        <p:xfrm flipH="1">
          <a:off x="5325059" y="1716550"/>
          <a:ext cx="2333005" cy="147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76" y="1650607"/>
            <a:ext cx="2295105" cy="152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0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itting, water, man, cat&#10;&#10;Description automatically generated">
            <a:extLst>
              <a:ext uri="{FF2B5EF4-FFF2-40B4-BE49-F238E27FC236}">
                <a16:creationId xmlns:a16="http://schemas.microsoft.com/office/drawing/2014/main" xmlns="" id="{41FFD813-A924-4C57-BDC3-AA3DBA7A3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00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14" y="34925"/>
            <a:ext cx="12263914" cy="6858000"/>
          </a:xfrm>
          <a:prstGeom prst="rect">
            <a:avLst/>
          </a:pr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36405CE3-6602-4C6D-868F-91A78BF7E162}"/>
              </a:ext>
            </a:extLst>
          </p:cNvPr>
          <p:cNvSpPr/>
          <p:nvPr/>
        </p:nvSpPr>
        <p:spPr>
          <a:xfrm>
            <a:off x="569913" y="1654175"/>
            <a:ext cx="2930525" cy="425450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>
                <a:solidFill>
                  <a:schemeClr val="bg1"/>
                </a:solidFill>
              </a:rPr>
              <a:t>NGUỒN LAO ĐỘNG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7D2CB9E2-435C-4C15-937E-B6828887F10C}"/>
              </a:ext>
            </a:extLst>
          </p:cNvPr>
          <p:cNvSpPr/>
          <p:nvPr/>
        </p:nvSpPr>
        <p:spPr>
          <a:xfrm>
            <a:off x="4224338" y="1630363"/>
            <a:ext cx="3843337" cy="423862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CƠ CẤU S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DỤNG LAO ĐỘNG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BB52DC47-59F3-4C54-BC57-66E96E30749B}"/>
              </a:ext>
            </a:extLst>
          </p:cNvPr>
          <p:cNvCxnSpPr>
            <a:cxnSpLocks/>
          </p:cNvCxnSpPr>
          <p:nvPr/>
        </p:nvCxnSpPr>
        <p:spPr>
          <a:xfrm flipH="1">
            <a:off x="2035175" y="933450"/>
            <a:ext cx="4310063" cy="709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B4BAF603-E757-4E93-B2DA-B5BA112EB5C3}"/>
              </a:ext>
            </a:extLst>
          </p:cNvPr>
          <p:cNvCxnSpPr>
            <a:cxnSpLocks/>
          </p:cNvCxnSpPr>
          <p:nvPr/>
        </p:nvCxnSpPr>
        <p:spPr>
          <a:xfrm>
            <a:off x="6296025" y="927100"/>
            <a:ext cx="0" cy="715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994D1033-3582-468D-9D2A-D115B5F87FF1}"/>
              </a:ext>
            </a:extLst>
          </p:cNvPr>
          <p:cNvCxnSpPr>
            <a:cxnSpLocks/>
          </p:cNvCxnSpPr>
          <p:nvPr/>
        </p:nvCxnSpPr>
        <p:spPr>
          <a:xfrm>
            <a:off x="6345238" y="933450"/>
            <a:ext cx="3408362" cy="66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6E2284C7-279E-4333-B8E8-789024CAF33A}"/>
              </a:ext>
            </a:extLst>
          </p:cNvPr>
          <p:cNvSpPr txBox="1"/>
          <p:nvPr/>
        </p:nvSpPr>
        <p:spPr>
          <a:xfrm>
            <a:off x="3967866" y="410234"/>
            <a:ext cx="475488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ĐỘNG VÀ VIỆC LÀM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6661B3F1-1E4E-45C6-B9D1-5CAAC160A127}"/>
              </a:ext>
            </a:extLst>
          </p:cNvPr>
          <p:cNvSpPr/>
          <p:nvPr/>
        </p:nvSpPr>
        <p:spPr>
          <a:xfrm>
            <a:off x="2168525" y="482600"/>
            <a:ext cx="1931988" cy="698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1C2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2</a:t>
            </a: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xmlns="" id="{1141A24F-936D-4F5A-BFCE-1AE997EF0878}"/>
              </a:ext>
            </a:extLst>
          </p:cNvPr>
          <p:cNvSpPr/>
          <p:nvPr/>
        </p:nvSpPr>
        <p:spPr>
          <a:xfrm>
            <a:off x="8691563" y="1598613"/>
            <a:ext cx="2932112" cy="425450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/>
              <a:t>VẤN ĐỀ VIỆC LÀM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6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1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sitting, water, man, cat&#10;&#10;Description automatically generated">
            <a:extLst>
              <a:ext uri="{FF2B5EF4-FFF2-40B4-BE49-F238E27FC236}">
                <a16:creationId xmlns="" xmlns:a16="http://schemas.microsoft.com/office/drawing/2014/main" id="{E38C2836-3A1B-4D16-AC7D-9AC38A704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00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14" y="34925"/>
            <a:ext cx="12263914" cy="685800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64414E3F-C781-43C2-BFA3-753D8893E088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1120775" y="2047875"/>
            <a:ext cx="809625" cy="3175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157FA8DB-9630-4220-915C-CE2796A0C5C9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1917700" y="2043113"/>
            <a:ext cx="825500" cy="330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8DF6BBE0-819C-44E1-87C5-60072F8FF70C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086475" y="2019300"/>
            <a:ext cx="9525" cy="3746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D3997F23-7FD3-4DD3-8F43-5249BF342144}"/>
              </a:ext>
            </a:extLst>
          </p:cNvPr>
          <p:cNvCxnSpPr>
            <a:cxnSpLocks/>
            <a:endCxn id="81" idx="0"/>
          </p:cNvCxnSpPr>
          <p:nvPr/>
        </p:nvCxnSpPr>
        <p:spPr>
          <a:xfrm flipH="1">
            <a:off x="4406900" y="2019300"/>
            <a:ext cx="1687513" cy="35401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CE59932C-3469-4510-8D9B-8DCFF67FBB7D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6094413" y="2019300"/>
            <a:ext cx="1676400" cy="387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F812A976-998C-4614-9250-958F9CEB596B}"/>
              </a:ext>
            </a:extLst>
          </p:cNvPr>
          <p:cNvCxnSpPr>
            <a:cxnSpLocks/>
            <a:endCxn id="111" idx="0"/>
          </p:cNvCxnSpPr>
          <p:nvPr/>
        </p:nvCxnSpPr>
        <p:spPr>
          <a:xfrm>
            <a:off x="10067925" y="2000250"/>
            <a:ext cx="915988" cy="3937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F05AC382-4865-451C-BD60-86FDD8FDD6C3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9371013" y="2003425"/>
            <a:ext cx="731837" cy="3698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3" name="Group 7">
            <a:extLst>
              <a:ext uri="{FF2B5EF4-FFF2-40B4-BE49-F238E27FC236}">
                <a16:creationId xmlns="" xmlns:a16="http://schemas.microsoft.com/office/drawing/2014/main" id="{C24791C8-25C7-4971-AFEC-1F882512CB65}"/>
              </a:ext>
            </a:extLst>
          </p:cNvPr>
          <p:cNvGrpSpPr>
            <a:grpSpLocks/>
          </p:cNvGrpSpPr>
          <p:nvPr/>
        </p:nvGrpSpPr>
        <p:grpSpPr bwMode="auto">
          <a:xfrm>
            <a:off x="388938" y="2365375"/>
            <a:ext cx="1530350" cy="4224338"/>
            <a:chOff x="388938" y="2365375"/>
            <a:chExt cx="1530350" cy="4224338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="" xmlns:a16="http://schemas.microsoft.com/office/drawing/2014/main" id="{4B876A55-359E-46AA-B9E6-DF779BD53B09}"/>
                </a:ext>
              </a:extLst>
            </p:cNvPr>
            <p:cNvSpPr/>
            <p:nvPr/>
          </p:nvSpPr>
          <p:spPr>
            <a:xfrm>
              <a:off x="388938" y="2365375"/>
              <a:ext cx="1463675" cy="41148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C11A4ACF-8E39-4144-B70E-AC9E010D3DC2}"/>
                </a:ext>
              </a:extLst>
            </p:cNvPr>
            <p:cNvSpPr/>
            <p:nvPr/>
          </p:nvSpPr>
          <p:spPr>
            <a:xfrm>
              <a:off x="457200" y="2566988"/>
              <a:ext cx="1462088" cy="4022725"/>
            </a:xfrm>
            <a:custGeom>
              <a:avLst/>
              <a:gdLst>
                <a:gd name="connsiteX0" fmla="*/ 0 w 1733942"/>
                <a:gd name="connsiteY0" fmla="*/ 110105 h 1101053"/>
                <a:gd name="connsiteX1" fmla="*/ 110105 w 1733942"/>
                <a:gd name="connsiteY1" fmla="*/ 0 h 1101053"/>
                <a:gd name="connsiteX2" fmla="*/ 1623837 w 1733942"/>
                <a:gd name="connsiteY2" fmla="*/ 0 h 1101053"/>
                <a:gd name="connsiteX3" fmla="*/ 1733942 w 1733942"/>
                <a:gd name="connsiteY3" fmla="*/ 110105 h 1101053"/>
                <a:gd name="connsiteX4" fmla="*/ 1733942 w 1733942"/>
                <a:gd name="connsiteY4" fmla="*/ 990948 h 1101053"/>
                <a:gd name="connsiteX5" fmla="*/ 1623837 w 1733942"/>
                <a:gd name="connsiteY5" fmla="*/ 1101053 h 1101053"/>
                <a:gd name="connsiteX6" fmla="*/ 110105 w 1733942"/>
                <a:gd name="connsiteY6" fmla="*/ 1101053 h 1101053"/>
                <a:gd name="connsiteX7" fmla="*/ 0 w 1733942"/>
                <a:gd name="connsiteY7" fmla="*/ 990948 h 1101053"/>
                <a:gd name="connsiteX8" fmla="*/ 0 w 1733942"/>
                <a:gd name="connsiteY8" fmla="*/ 110105 h 11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942" h="1101053">
                  <a:moveTo>
                    <a:pt x="0" y="110105"/>
                  </a:moveTo>
                  <a:cubicBezTo>
                    <a:pt x="0" y="49296"/>
                    <a:pt x="49296" y="0"/>
                    <a:pt x="110105" y="0"/>
                  </a:cubicBezTo>
                  <a:lnTo>
                    <a:pt x="1623837" y="0"/>
                  </a:lnTo>
                  <a:cubicBezTo>
                    <a:pt x="1684646" y="0"/>
                    <a:pt x="1733942" y="49296"/>
                    <a:pt x="1733942" y="110105"/>
                  </a:cubicBezTo>
                  <a:lnTo>
                    <a:pt x="1733942" y="990948"/>
                  </a:lnTo>
                  <a:cubicBezTo>
                    <a:pt x="1733942" y="1051757"/>
                    <a:pt x="1684646" y="1101053"/>
                    <a:pt x="1623837" y="1101053"/>
                  </a:cubicBezTo>
                  <a:lnTo>
                    <a:pt x="110105" y="1101053"/>
                  </a:lnTo>
                  <a:cubicBezTo>
                    <a:pt x="49296" y="1101053"/>
                    <a:pt x="0" y="1051757"/>
                    <a:pt x="0" y="990948"/>
                  </a:cubicBezTo>
                  <a:lnTo>
                    <a:pt x="0" y="1101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739" tIns="142739" rIns="142739" bIns="142739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900"/>
            </a:p>
          </p:txBody>
        </p:sp>
      </p:grpSp>
      <p:grpSp>
        <p:nvGrpSpPr>
          <p:cNvPr id="22534" name="Group 8">
            <a:extLst>
              <a:ext uri="{FF2B5EF4-FFF2-40B4-BE49-F238E27FC236}">
                <a16:creationId xmlns="" xmlns:a16="http://schemas.microsoft.com/office/drawing/2014/main" id="{5965F5B8-B809-4F29-82B0-E89A8918B48F}"/>
              </a:ext>
            </a:extLst>
          </p:cNvPr>
          <p:cNvGrpSpPr>
            <a:grpSpLocks/>
          </p:cNvGrpSpPr>
          <p:nvPr/>
        </p:nvGrpSpPr>
        <p:grpSpPr bwMode="auto">
          <a:xfrm>
            <a:off x="2011363" y="2373313"/>
            <a:ext cx="1538287" cy="4210050"/>
            <a:chOff x="2011363" y="2373313"/>
            <a:chExt cx="1538287" cy="4210050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="" xmlns:a16="http://schemas.microsoft.com/office/drawing/2014/main" id="{EC3362EF-6A1B-40B0-860F-29B2A346E81E}"/>
                </a:ext>
              </a:extLst>
            </p:cNvPr>
            <p:cNvSpPr/>
            <p:nvPr/>
          </p:nvSpPr>
          <p:spPr>
            <a:xfrm>
              <a:off x="2011363" y="2373313"/>
              <a:ext cx="1463675" cy="41148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CABBDAC1-A7CA-4B80-A339-FF1E3C6AD112}"/>
                </a:ext>
              </a:extLst>
            </p:cNvPr>
            <p:cNvSpPr/>
            <p:nvPr/>
          </p:nvSpPr>
          <p:spPr>
            <a:xfrm>
              <a:off x="2085975" y="2560638"/>
              <a:ext cx="1463675" cy="4022725"/>
            </a:xfrm>
            <a:custGeom>
              <a:avLst/>
              <a:gdLst>
                <a:gd name="connsiteX0" fmla="*/ 0 w 1733942"/>
                <a:gd name="connsiteY0" fmla="*/ 110105 h 1101053"/>
                <a:gd name="connsiteX1" fmla="*/ 110105 w 1733942"/>
                <a:gd name="connsiteY1" fmla="*/ 0 h 1101053"/>
                <a:gd name="connsiteX2" fmla="*/ 1623837 w 1733942"/>
                <a:gd name="connsiteY2" fmla="*/ 0 h 1101053"/>
                <a:gd name="connsiteX3" fmla="*/ 1733942 w 1733942"/>
                <a:gd name="connsiteY3" fmla="*/ 110105 h 1101053"/>
                <a:gd name="connsiteX4" fmla="*/ 1733942 w 1733942"/>
                <a:gd name="connsiteY4" fmla="*/ 990948 h 1101053"/>
                <a:gd name="connsiteX5" fmla="*/ 1623837 w 1733942"/>
                <a:gd name="connsiteY5" fmla="*/ 1101053 h 1101053"/>
                <a:gd name="connsiteX6" fmla="*/ 110105 w 1733942"/>
                <a:gd name="connsiteY6" fmla="*/ 1101053 h 1101053"/>
                <a:gd name="connsiteX7" fmla="*/ 0 w 1733942"/>
                <a:gd name="connsiteY7" fmla="*/ 990948 h 1101053"/>
                <a:gd name="connsiteX8" fmla="*/ 0 w 1733942"/>
                <a:gd name="connsiteY8" fmla="*/ 110105 h 11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942" h="1101053">
                  <a:moveTo>
                    <a:pt x="0" y="110105"/>
                  </a:moveTo>
                  <a:cubicBezTo>
                    <a:pt x="0" y="49296"/>
                    <a:pt x="49296" y="0"/>
                    <a:pt x="110105" y="0"/>
                  </a:cubicBezTo>
                  <a:lnTo>
                    <a:pt x="1623837" y="0"/>
                  </a:lnTo>
                  <a:cubicBezTo>
                    <a:pt x="1684646" y="0"/>
                    <a:pt x="1733942" y="49296"/>
                    <a:pt x="1733942" y="110105"/>
                  </a:cubicBezTo>
                  <a:lnTo>
                    <a:pt x="1733942" y="990948"/>
                  </a:lnTo>
                  <a:cubicBezTo>
                    <a:pt x="1733942" y="1051757"/>
                    <a:pt x="1684646" y="1101053"/>
                    <a:pt x="1623837" y="1101053"/>
                  </a:cubicBezTo>
                  <a:lnTo>
                    <a:pt x="110105" y="1101053"/>
                  </a:lnTo>
                  <a:cubicBezTo>
                    <a:pt x="49296" y="1101053"/>
                    <a:pt x="0" y="1051757"/>
                    <a:pt x="0" y="990948"/>
                  </a:cubicBezTo>
                  <a:lnTo>
                    <a:pt x="0" y="1101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739" tIns="142739" rIns="142739" bIns="142739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900"/>
            </a:p>
          </p:txBody>
        </p:sp>
      </p:grpSp>
      <p:grpSp>
        <p:nvGrpSpPr>
          <p:cNvPr id="22535" name="Group 9">
            <a:extLst>
              <a:ext uri="{FF2B5EF4-FFF2-40B4-BE49-F238E27FC236}">
                <a16:creationId xmlns="" xmlns:a16="http://schemas.microsoft.com/office/drawing/2014/main" id="{DF3DF08E-956E-4010-B6CE-FC5B7213C701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2373313"/>
            <a:ext cx="1555750" cy="4197350"/>
            <a:chOff x="3675063" y="2373313"/>
            <a:chExt cx="1555750" cy="4197350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="" xmlns:a16="http://schemas.microsoft.com/office/drawing/2014/main" id="{75836BD5-3835-4795-9724-1DAF55F23DFB}"/>
                </a:ext>
              </a:extLst>
            </p:cNvPr>
            <p:cNvSpPr/>
            <p:nvPr/>
          </p:nvSpPr>
          <p:spPr>
            <a:xfrm>
              <a:off x="3675063" y="2373313"/>
              <a:ext cx="1462087" cy="4024312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8BD5FE6-2568-4C07-85F4-82CB6C6CD6CE}"/>
                </a:ext>
              </a:extLst>
            </p:cNvPr>
            <p:cNvSpPr/>
            <p:nvPr/>
          </p:nvSpPr>
          <p:spPr>
            <a:xfrm>
              <a:off x="3768725" y="2546350"/>
              <a:ext cx="1462088" cy="4024313"/>
            </a:xfrm>
            <a:custGeom>
              <a:avLst/>
              <a:gdLst>
                <a:gd name="connsiteX0" fmla="*/ 0 w 1733942"/>
                <a:gd name="connsiteY0" fmla="*/ 110105 h 1101053"/>
                <a:gd name="connsiteX1" fmla="*/ 110105 w 1733942"/>
                <a:gd name="connsiteY1" fmla="*/ 0 h 1101053"/>
                <a:gd name="connsiteX2" fmla="*/ 1623837 w 1733942"/>
                <a:gd name="connsiteY2" fmla="*/ 0 h 1101053"/>
                <a:gd name="connsiteX3" fmla="*/ 1733942 w 1733942"/>
                <a:gd name="connsiteY3" fmla="*/ 110105 h 1101053"/>
                <a:gd name="connsiteX4" fmla="*/ 1733942 w 1733942"/>
                <a:gd name="connsiteY4" fmla="*/ 990948 h 1101053"/>
                <a:gd name="connsiteX5" fmla="*/ 1623837 w 1733942"/>
                <a:gd name="connsiteY5" fmla="*/ 1101053 h 1101053"/>
                <a:gd name="connsiteX6" fmla="*/ 110105 w 1733942"/>
                <a:gd name="connsiteY6" fmla="*/ 1101053 h 1101053"/>
                <a:gd name="connsiteX7" fmla="*/ 0 w 1733942"/>
                <a:gd name="connsiteY7" fmla="*/ 990948 h 1101053"/>
                <a:gd name="connsiteX8" fmla="*/ 0 w 1733942"/>
                <a:gd name="connsiteY8" fmla="*/ 110105 h 11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942" h="1101053">
                  <a:moveTo>
                    <a:pt x="0" y="110105"/>
                  </a:moveTo>
                  <a:cubicBezTo>
                    <a:pt x="0" y="49296"/>
                    <a:pt x="49296" y="0"/>
                    <a:pt x="110105" y="0"/>
                  </a:cubicBezTo>
                  <a:lnTo>
                    <a:pt x="1623837" y="0"/>
                  </a:lnTo>
                  <a:cubicBezTo>
                    <a:pt x="1684646" y="0"/>
                    <a:pt x="1733942" y="49296"/>
                    <a:pt x="1733942" y="110105"/>
                  </a:cubicBezTo>
                  <a:lnTo>
                    <a:pt x="1733942" y="990948"/>
                  </a:lnTo>
                  <a:cubicBezTo>
                    <a:pt x="1733942" y="1051757"/>
                    <a:pt x="1684646" y="1101053"/>
                    <a:pt x="1623837" y="1101053"/>
                  </a:cubicBezTo>
                  <a:lnTo>
                    <a:pt x="110105" y="1101053"/>
                  </a:lnTo>
                  <a:cubicBezTo>
                    <a:pt x="49296" y="1101053"/>
                    <a:pt x="0" y="1051757"/>
                    <a:pt x="0" y="990948"/>
                  </a:cubicBezTo>
                  <a:lnTo>
                    <a:pt x="0" y="1101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739" tIns="142739" rIns="142739" bIns="142739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900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7108B33-6127-4F19-B3AA-6D0E6763A395}"/>
              </a:ext>
            </a:extLst>
          </p:cNvPr>
          <p:cNvSpPr txBox="1"/>
          <p:nvPr/>
        </p:nvSpPr>
        <p:spPr>
          <a:xfrm>
            <a:off x="3967866" y="410234"/>
            <a:ext cx="475488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ĐỘNG VÀ VIỆC LÀM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2F1D4318-7673-4A1A-8BE6-CCAD780CA5DD}"/>
              </a:ext>
            </a:extLst>
          </p:cNvPr>
          <p:cNvSpPr/>
          <p:nvPr/>
        </p:nvSpPr>
        <p:spPr>
          <a:xfrm>
            <a:off x="2168525" y="482600"/>
            <a:ext cx="1931988" cy="698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1C2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2</a:t>
            </a:r>
          </a:p>
        </p:txBody>
      </p:sp>
      <p:sp>
        <p:nvSpPr>
          <p:cNvPr id="22540" name="TextBox 82">
            <a:extLst>
              <a:ext uri="{FF2B5EF4-FFF2-40B4-BE49-F238E27FC236}">
                <a16:creationId xmlns="" xmlns:a16="http://schemas.microsoft.com/office/drawing/2014/main" id="{12CE3C70-87C9-4A52-9907-109D7CFF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2568198"/>
            <a:ext cx="2027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1" name="TextBox 84">
            <a:extLst>
              <a:ext uri="{FF2B5EF4-FFF2-40B4-BE49-F238E27FC236}">
                <a16:creationId xmlns="" xmlns:a16="http://schemas.microsoft.com/office/drawing/2014/main" id="{6D465B83-BADB-4B63-95DD-9734B0257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558673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42" name="Group 10">
            <a:extLst>
              <a:ext uri="{FF2B5EF4-FFF2-40B4-BE49-F238E27FC236}">
                <a16:creationId xmlns="" xmlns:a16="http://schemas.microsoft.com/office/drawing/2014/main" id="{ECA3D2C4-1F8E-4938-84FB-7C4F6ABDF8D9}"/>
              </a:ext>
            </a:extLst>
          </p:cNvPr>
          <p:cNvGrpSpPr>
            <a:grpSpLocks/>
          </p:cNvGrpSpPr>
          <p:nvPr/>
        </p:nvGrpSpPr>
        <p:grpSpPr bwMode="auto">
          <a:xfrm>
            <a:off x="5354638" y="2393950"/>
            <a:ext cx="1549400" cy="4195763"/>
            <a:chOff x="5354638" y="2393950"/>
            <a:chExt cx="1549400" cy="419576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="" xmlns:a16="http://schemas.microsoft.com/office/drawing/2014/main" id="{1B1786B9-B5BE-4F4E-B494-668A718DAD65}"/>
                </a:ext>
              </a:extLst>
            </p:cNvPr>
            <p:cNvSpPr/>
            <p:nvPr/>
          </p:nvSpPr>
          <p:spPr>
            <a:xfrm>
              <a:off x="5354638" y="2393950"/>
              <a:ext cx="1463675" cy="402431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7FC059F0-3B5A-420F-8160-30D8A5A88C54}"/>
                </a:ext>
              </a:extLst>
            </p:cNvPr>
            <p:cNvSpPr/>
            <p:nvPr/>
          </p:nvSpPr>
          <p:spPr>
            <a:xfrm>
              <a:off x="5440363" y="2566988"/>
              <a:ext cx="1463675" cy="4022725"/>
            </a:xfrm>
            <a:custGeom>
              <a:avLst/>
              <a:gdLst>
                <a:gd name="connsiteX0" fmla="*/ 0 w 1733942"/>
                <a:gd name="connsiteY0" fmla="*/ 110105 h 1101053"/>
                <a:gd name="connsiteX1" fmla="*/ 110105 w 1733942"/>
                <a:gd name="connsiteY1" fmla="*/ 0 h 1101053"/>
                <a:gd name="connsiteX2" fmla="*/ 1623837 w 1733942"/>
                <a:gd name="connsiteY2" fmla="*/ 0 h 1101053"/>
                <a:gd name="connsiteX3" fmla="*/ 1733942 w 1733942"/>
                <a:gd name="connsiteY3" fmla="*/ 110105 h 1101053"/>
                <a:gd name="connsiteX4" fmla="*/ 1733942 w 1733942"/>
                <a:gd name="connsiteY4" fmla="*/ 990948 h 1101053"/>
                <a:gd name="connsiteX5" fmla="*/ 1623837 w 1733942"/>
                <a:gd name="connsiteY5" fmla="*/ 1101053 h 1101053"/>
                <a:gd name="connsiteX6" fmla="*/ 110105 w 1733942"/>
                <a:gd name="connsiteY6" fmla="*/ 1101053 h 1101053"/>
                <a:gd name="connsiteX7" fmla="*/ 0 w 1733942"/>
                <a:gd name="connsiteY7" fmla="*/ 990948 h 1101053"/>
                <a:gd name="connsiteX8" fmla="*/ 0 w 1733942"/>
                <a:gd name="connsiteY8" fmla="*/ 110105 h 11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942" h="1101053">
                  <a:moveTo>
                    <a:pt x="0" y="110105"/>
                  </a:moveTo>
                  <a:cubicBezTo>
                    <a:pt x="0" y="49296"/>
                    <a:pt x="49296" y="0"/>
                    <a:pt x="110105" y="0"/>
                  </a:cubicBezTo>
                  <a:lnTo>
                    <a:pt x="1623837" y="0"/>
                  </a:lnTo>
                  <a:cubicBezTo>
                    <a:pt x="1684646" y="0"/>
                    <a:pt x="1733942" y="49296"/>
                    <a:pt x="1733942" y="110105"/>
                  </a:cubicBezTo>
                  <a:lnTo>
                    <a:pt x="1733942" y="990948"/>
                  </a:lnTo>
                  <a:cubicBezTo>
                    <a:pt x="1733942" y="1051757"/>
                    <a:pt x="1684646" y="1101053"/>
                    <a:pt x="1623837" y="1101053"/>
                  </a:cubicBezTo>
                  <a:lnTo>
                    <a:pt x="110105" y="1101053"/>
                  </a:lnTo>
                  <a:cubicBezTo>
                    <a:pt x="49296" y="1101053"/>
                    <a:pt x="0" y="1051757"/>
                    <a:pt x="0" y="990948"/>
                  </a:cubicBezTo>
                  <a:lnTo>
                    <a:pt x="0" y="1101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739" tIns="142739" rIns="142739" bIns="142739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900"/>
            </a:p>
          </p:txBody>
        </p:sp>
      </p:grpSp>
      <p:grpSp>
        <p:nvGrpSpPr>
          <p:cNvPr id="22543" name="Group 13">
            <a:extLst>
              <a:ext uri="{FF2B5EF4-FFF2-40B4-BE49-F238E27FC236}">
                <a16:creationId xmlns="" xmlns:a16="http://schemas.microsoft.com/office/drawing/2014/main" id="{42107826-D274-4009-ACC4-F7FAEE461625}"/>
              </a:ext>
            </a:extLst>
          </p:cNvPr>
          <p:cNvGrpSpPr>
            <a:grpSpLocks/>
          </p:cNvGrpSpPr>
          <p:nvPr/>
        </p:nvGrpSpPr>
        <p:grpSpPr bwMode="auto">
          <a:xfrm>
            <a:off x="10252075" y="2393950"/>
            <a:ext cx="1547813" cy="4165600"/>
            <a:chOff x="10252075" y="2393950"/>
            <a:chExt cx="1547813" cy="416560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="" xmlns:a16="http://schemas.microsoft.com/office/drawing/2014/main" id="{D864DA9D-3F4A-4630-8FDB-C8AFDF8A8717}"/>
                </a:ext>
              </a:extLst>
            </p:cNvPr>
            <p:cNvSpPr/>
            <p:nvPr/>
          </p:nvSpPr>
          <p:spPr>
            <a:xfrm>
              <a:off x="10252075" y="2393950"/>
              <a:ext cx="1463675" cy="402431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0BAA2B95-C8FD-4EF0-8271-8027B9AD6553}"/>
                </a:ext>
              </a:extLst>
            </p:cNvPr>
            <p:cNvSpPr/>
            <p:nvPr/>
          </p:nvSpPr>
          <p:spPr>
            <a:xfrm>
              <a:off x="10337800" y="2536825"/>
              <a:ext cx="1462088" cy="4022725"/>
            </a:xfrm>
            <a:custGeom>
              <a:avLst/>
              <a:gdLst>
                <a:gd name="connsiteX0" fmla="*/ 0 w 1733942"/>
                <a:gd name="connsiteY0" fmla="*/ 110105 h 1101053"/>
                <a:gd name="connsiteX1" fmla="*/ 110105 w 1733942"/>
                <a:gd name="connsiteY1" fmla="*/ 0 h 1101053"/>
                <a:gd name="connsiteX2" fmla="*/ 1623837 w 1733942"/>
                <a:gd name="connsiteY2" fmla="*/ 0 h 1101053"/>
                <a:gd name="connsiteX3" fmla="*/ 1733942 w 1733942"/>
                <a:gd name="connsiteY3" fmla="*/ 110105 h 1101053"/>
                <a:gd name="connsiteX4" fmla="*/ 1733942 w 1733942"/>
                <a:gd name="connsiteY4" fmla="*/ 990948 h 1101053"/>
                <a:gd name="connsiteX5" fmla="*/ 1623837 w 1733942"/>
                <a:gd name="connsiteY5" fmla="*/ 1101053 h 1101053"/>
                <a:gd name="connsiteX6" fmla="*/ 110105 w 1733942"/>
                <a:gd name="connsiteY6" fmla="*/ 1101053 h 1101053"/>
                <a:gd name="connsiteX7" fmla="*/ 0 w 1733942"/>
                <a:gd name="connsiteY7" fmla="*/ 990948 h 1101053"/>
                <a:gd name="connsiteX8" fmla="*/ 0 w 1733942"/>
                <a:gd name="connsiteY8" fmla="*/ 110105 h 11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942" h="1101053">
                  <a:moveTo>
                    <a:pt x="0" y="110105"/>
                  </a:moveTo>
                  <a:cubicBezTo>
                    <a:pt x="0" y="49296"/>
                    <a:pt x="49296" y="0"/>
                    <a:pt x="110105" y="0"/>
                  </a:cubicBezTo>
                  <a:lnTo>
                    <a:pt x="1623837" y="0"/>
                  </a:lnTo>
                  <a:cubicBezTo>
                    <a:pt x="1684646" y="0"/>
                    <a:pt x="1733942" y="49296"/>
                    <a:pt x="1733942" y="110105"/>
                  </a:cubicBezTo>
                  <a:lnTo>
                    <a:pt x="1733942" y="990948"/>
                  </a:lnTo>
                  <a:cubicBezTo>
                    <a:pt x="1733942" y="1051757"/>
                    <a:pt x="1684646" y="1101053"/>
                    <a:pt x="1623837" y="1101053"/>
                  </a:cubicBezTo>
                  <a:lnTo>
                    <a:pt x="110105" y="1101053"/>
                  </a:lnTo>
                  <a:cubicBezTo>
                    <a:pt x="49296" y="1101053"/>
                    <a:pt x="0" y="1051757"/>
                    <a:pt x="0" y="990948"/>
                  </a:cubicBezTo>
                  <a:lnTo>
                    <a:pt x="0" y="1101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739" tIns="142739" rIns="142739" bIns="142739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900"/>
            </a:p>
          </p:txBody>
        </p:sp>
      </p:grpSp>
      <p:grpSp>
        <p:nvGrpSpPr>
          <p:cNvPr id="22544" name="Group 12">
            <a:extLst>
              <a:ext uri="{FF2B5EF4-FFF2-40B4-BE49-F238E27FC236}">
                <a16:creationId xmlns="" xmlns:a16="http://schemas.microsoft.com/office/drawing/2014/main" id="{4529CE0C-725B-4296-AC19-F341DBA1787D}"/>
              </a:ext>
            </a:extLst>
          </p:cNvPr>
          <p:cNvGrpSpPr>
            <a:grpSpLocks/>
          </p:cNvGrpSpPr>
          <p:nvPr/>
        </p:nvGrpSpPr>
        <p:grpSpPr bwMode="auto">
          <a:xfrm>
            <a:off x="8639175" y="2373313"/>
            <a:ext cx="1524000" cy="4189412"/>
            <a:chOff x="8639175" y="2373313"/>
            <a:chExt cx="1524000" cy="4189412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="" xmlns:a16="http://schemas.microsoft.com/office/drawing/2014/main" id="{2FD52F4F-ED38-4B58-9110-0D12B6519581}"/>
                </a:ext>
              </a:extLst>
            </p:cNvPr>
            <p:cNvSpPr/>
            <p:nvPr/>
          </p:nvSpPr>
          <p:spPr>
            <a:xfrm>
              <a:off x="8639175" y="2373313"/>
              <a:ext cx="1463675" cy="402431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E5C017E8-AA61-4772-BEAB-EA9E7F4E8A7E}"/>
                </a:ext>
              </a:extLst>
            </p:cNvPr>
            <p:cNvSpPr/>
            <p:nvPr/>
          </p:nvSpPr>
          <p:spPr>
            <a:xfrm>
              <a:off x="8701088" y="2540000"/>
              <a:ext cx="1462087" cy="4022725"/>
            </a:xfrm>
            <a:custGeom>
              <a:avLst/>
              <a:gdLst>
                <a:gd name="connsiteX0" fmla="*/ 0 w 1733942"/>
                <a:gd name="connsiteY0" fmla="*/ 110105 h 1101053"/>
                <a:gd name="connsiteX1" fmla="*/ 110105 w 1733942"/>
                <a:gd name="connsiteY1" fmla="*/ 0 h 1101053"/>
                <a:gd name="connsiteX2" fmla="*/ 1623837 w 1733942"/>
                <a:gd name="connsiteY2" fmla="*/ 0 h 1101053"/>
                <a:gd name="connsiteX3" fmla="*/ 1733942 w 1733942"/>
                <a:gd name="connsiteY3" fmla="*/ 110105 h 1101053"/>
                <a:gd name="connsiteX4" fmla="*/ 1733942 w 1733942"/>
                <a:gd name="connsiteY4" fmla="*/ 990948 h 1101053"/>
                <a:gd name="connsiteX5" fmla="*/ 1623837 w 1733942"/>
                <a:gd name="connsiteY5" fmla="*/ 1101053 h 1101053"/>
                <a:gd name="connsiteX6" fmla="*/ 110105 w 1733942"/>
                <a:gd name="connsiteY6" fmla="*/ 1101053 h 1101053"/>
                <a:gd name="connsiteX7" fmla="*/ 0 w 1733942"/>
                <a:gd name="connsiteY7" fmla="*/ 990948 h 1101053"/>
                <a:gd name="connsiteX8" fmla="*/ 0 w 1733942"/>
                <a:gd name="connsiteY8" fmla="*/ 110105 h 11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942" h="1101053">
                  <a:moveTo>
                    <a:pt x="0" y="110105"/>
                  </a:moveTo>
                  <a:cubicBezTo>
                    <a:pt x="0" y="49296"/>
                    <a:pt x="49296" y="0"/>
                    <a:pt x="110105" y="0"/>
                  </a:cubicBezTo>
                  <a:lnTo>
                    <a:pt x="1623837" y="0"/>
                  </a:lnTo>
                  <a:cubicBezTo>
                    <a:pt x="1684646" y="0"/>
                    <a:pt x="1733942" y="49296"/>
                    <a:pt x="1733942" y="110105"/>
                  </a:cubicBezTo>
                  <a:lnTo>
                    <a:pt x="1733942" y="990948"/>
                  </a:lnTo>
                  <a:cubicBezTo>
                    <a:pt x="1733942" y="1051757"/>
                    <a:pt x="1684646" y="1101053"/>
                    <a:pt x="1623837" y="1101053"/>
                  </a:cubicBezTo>
                  <a:lnTo>
                    <a:pt x="110105" y="1101053"/>
                  </a:lnTo>
                  <a:cubicBezTo>
                    <a:pt x="49296" y="1101053"/>
                    <a:pt x="0" y="1051757"/>
                    <a:pt x="0" y="990948"/>
                  </a:cubicBezTo>
                  <a:lnTo>
                    <a:pt x="0" y="1101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739" tIns="142739" rIns="142739" bIns="142739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900"/>
            </a:p>
          </p:txBody>
        </p:sp>
      </p:grpSp>
      <p:grpSp>
        <p:nvGrpSpPr>
          <p:cNvPr id="22545" name="Group 11">
            <a:extLst>
              <a:ext uri="{FF2B5EF4-FFF2-40B4-BE49-F238E27FC236}">
                <a16:creationId xmlns="" xmlns:a16="http://schemas.microsoft.com/office/drawing/2014/main" id="{4BE9B410-5A1B-4445-8830-5F36E1EEA78D}"/>
              </a:ext>
            </a:extLst>
          </p:cNvPr>
          <p:cNvGrpSpPr>
            <a:grpSpLocks/>
          </p:cNvGrpSpPr>
          <p:nvPr/>
        </p:nvGrpSpPr>
        <p:grpSpPr bwMode="auto">
          <a:xfrm>
            <a:off x="7038975" y="2406650"/>
            <a:ext cx="1552575" cy="4195763"/>
            <a:chOff x="7038975" y="2406650"/>
            <a:chExt cx="1552575" cy="4195763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="" xmlns:a16="http://schemas.microsoft.com/office/drawing/2014/main" id="{D6A0C5C3-29CE-4232-B38C-1CAEA6D603F9}"/>
                </a:ext>
              </a:extLst>
            </p:cNvPr>
            <p:cNvSpPr/>
            <p:nvPr/>
          </p:nvSpPr>
          <p:spPr>
            <a:xfrm>
              <a:off x="7038975" y="2406650"/>
              <a:ext cx="1463675" cy="4022725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65C8BC9B-1445-4A6D-A942-7C4D2CC64106}"/>
                </a:ext>
              </a:extLst>
            </p:cNvPr>
            <p:cNvSpPr/>
            <p:nvPr/>
          </p:nvSpPr>
          <p:spPr>
            <a:xfrm>
              <a:off x="7127875" y="2579688"/>
              <a:ext cx="1463675" cy="4022725"/>
            </a:xfrm>
            <a:custGeom>
              <a:avLst/>
              <a:gdLst>
                <a:gd name="connsiteX0" fmla="*/ 0 w 1733942"/>
                <a:gd name="connsiteY0" fmla="*/ 110105 h 1101053"/>
                <a:gd name="connsiteX1" fmla="*/ 110105 w 1733942"/>
                <a:gd name="connsiteY1" fmla="*/ 0 h 1101053"/>
                <a:gd name="connsiteX2" fmla="*/ 1623837 w 1733942"/>
                <a:gd name="connsiteY2" fmla="*/ 0 h 1101053"/>
                <a:gd name="connsiteX3" fmla="*/ 1733942 w 1733942"/>
                <a:gd name="connsiteY3" fmla="*/ 110105 h 1101053"/>
                <a:gd name="connsiteX4" fmla="*/ 1733942 w 1733942"/>
                <a:gd name="connsiteY4" fmla="*/ 990948 h 1101053"/>
                <a:gd name="connsiteX5" fmla="*/ 1623837 w 1733942"/>
                <a:gd name="connsiteY5" fmla="*/ 1101053 h 1101053"/>
                <a:gd name="connsiteX6" fmla="*/ 110105 w 1733942"/>
                <a:gd name="connsiteY6" fmla="*/ 1101053 h 1101053"/>
                <a:gd name="connsiteX7" fmla="*/ 0 w 1733942"/>
                <a:gd name="connsiteY7" fmla="*/ 990948 h 1101053"/>
                <a:gd name="connsiteX8" fmla="*/ 0 w 1733942"/>
                <a:gd name="connsiteY8" fmla="*/ 110105 h 11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942" h="1101053">
                  <a:moveTo>
                    <a:pt x="0" y="110105"/>
                  </a:moveTo>
                  <a:cubicBezTo>
                    <a:pt x="0" y="49296"/>
                    <a:pt x="49296" y="0"/>
                    <a:pt x="110105" y="0"/>
                  </a:cubicBezTo>
                  <a:lnTo>
                    <a:pt x="1623837" y="0"/>
                  </a:lnTo>
                  <a:cubicBezTo>
                    <a:pt x="1684646" y="0"/>
                    <a:pt x="1733942" y="49296"/>
                    <a:pt x="1733942" y="110105"/>
                  </a:cubicBezTo>
                  <a:lnTo>
                    <a:pt x="1733942" y="990948"/>
                  </a:lnTo>
                  <a:cubicBezTo>
                    <a:pt x="1733942" y="1051757"/>
                    <a:pt x="1684646" y="1101053"/>
                    <a:pt x="1623837" y="1101053"/>
                  </a:cubicBezTo>
                  <a:lnTo>
                    <a:pt x="110105" y="1101053"/>
                  </a:lnTo>
                  <a:cubicBezTo>
                    <a:pt x="49296" y="1101053"/>
                    <a:pt x="0" y="1051757"/>
                    <a:pt x="0" y="990948"/>
                  </a:cubicBezTo>
                  <a:lnTo>
                    <a:pt x="0" y="1101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739" tIns="142739" rIns="142739" bIns="142739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900"/>
            </a:p>
          </p:txBody>
        </p:sp>
      </p:grpSp>
      <p:sp>
        <p:nvSpPr>
          <p:cNvPr id="22546" name="TextBox 135">
            <a:extLst>
              <a:ext uri="{FF2B5EF4-FFF2-40B4-BE49-F238E27FC236}">
                <a16:creationId xmlns="" xmlns:a16="http://schemas.microsoft.com/office/drawing/2014/main" id="{97B4D631-A463-4A56-A1A8-3E3276D4C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063" y="2536825"/>
            <a:ext cx="1463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7" name="TextBox 137">
            <a:extLst>
              <a:ext uri="{FF2B5EF4-FFF2-40B4-BE49-F238E27FC236}">
                <a16:creationId xmlns="" xmlns:a16="http://schemas.microsoft.com/office/drawing/2014/main" id="{88B68620-C64B-418E-A82B-6AB88485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0838" y="2542421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D3882D2-E8E9-40BE-A161-255DBE2C7B39}"/>
              </a:ext>
            </a:extLst>
          </p:cNvPr>
          <p:cNvCxnSpPr>
            <a:cxnSpLocks/>
          </p:cNvCxnSpPr>
          <p:nvPr/>
        </p:nvCxnSpPr>
        <p:spPr>
          <a:xfrm flipH="1">
            <a:off x="2011363" y="933450"/>
            <a:ext cx="4062412" cy="7207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B367592C-B092-45C6-B105-392F1D050437}"/>
              </a:ext>
            </a:extLst>
          </p:cNvPr>
          <p:cNvCxnSpPr>
            <a:cxnSpLocks/>
          </p:cNvCxnSpPr>
          <p:nvPr/>
        </p:nvCxnSpPr>
        <p:spPr>
          <a:xfrm>
            <a:off x="6086475" y="933450"/>
            <a:ext cx="7938" cy="69691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AC3E52C0-22A4-4824-BF1E-E401AC096115}"/>
              </a:ext>
            </a:extLst>
          </p:cNvPr>
          <p:cNvCxnSpPr>
            <a:cxnSpLocks/>
          </p:cNvCxnSpPr>
          <p:nvPr/>
        </p:nvCxnSpPr>
        <p:spPr>
          <a:xfrm>
            <a:off x="6107113" y="922338"/>
            <a:ext cx="3725862" cy="6826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83">
            <a:extLst>
              <a:ext uri="{FF2B5EF4-FFF2-40B4-BE49-F238E27FC236}">
                <a16:creationId xmlns="" xmlns:a16="http://schemas.microsoft.com/office/drawing/2014/main" id="{4B95DB5C-695E-4637-854E-EC6992F08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2" y="2541588"/>
            <a:ext cx="146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16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109">
            <a:extLst>
              <a:ext uri="{FF2B5EF4-FFF2-40B4-BE49-F238E27FC236}">
                <a16:creationId xmlns="" xmlns:a16="http://schemas.microsoft.com/office/drawing/2014/main" id="{E2AB4F79-FDCA-44F1-8F3A-E09E5BC1B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614" y="2557919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17">
            <a:extLst>
              <a:ext uri="{FF2B5EF4-FFF2-40B4-BE49-F238E27FC236}">
                <a16:creationId xmlns="" xmlns:a16="http://schemas.microsoft.com/office/drawing/2014/main" id="{A08E9B4B-EE57-482D-A19B-EA14BF62A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585204"/>
            <a:ext cx="151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6F3084B9-5F90-47C4-8F69-C06523D5C053}"/>
              </a:ext>
            </a:extLst>
          </p:cNvPr>
          <p:cNvSpPr/>
          <p:nvPr/>
        </p:nvSpPr>
        <p:spPr>
          <a:xfrm>
            <a:off x="569913" y="1654175"/>
            <a:ext cx="2930525" cy="425450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LAO ĐỘNG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C142EFEC-07EF-4196-8A71-3465EBCE70E7}"/>
              </a:ext>
            </a:extLst>
          </p:cNvPr>
          <p:cNvSpPr/>
          <p:nvPr/>
        </p:nvSpPr>
        <p:spPr>
          <a:xfrm>
            <a:off x="4224338" y="1630363"/>
            <a:ext cx="3843337" cy="423862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CƠ CẤU SỬ DỤNG LAO ĐỘNG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7113C502-FABB-43B1-8518-7D23AD4BE45E}"/>
              </a:ext>
            </a:extLst>
          </p:cNvPr>
          <p:cNvSpPr/>
          <p:nvPr/>
        </p:nvSpPr>
        <p:spPr>
          <a:xfrm>
            <a:off x="8339138" y="1606550"/>
            <a:ext cx="3297237" cy="423863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VIỆC LÀM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29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E9A1D94D-42FE-4593-9146-0A27C34339EE}"/>
              </a:ext>
            </a:extLst>
          </p:cNvPr>
          <p:cNvCxnSpPr>
            <a:cxnSpLocks/>
          </p:cNvCxnSpPr>
          <p:nvPr/>
        </p:nvCxnSpPr>
        <p:spPr>
          <a:xfrm flipH="1">
            <a:off x="1044575" y="2049463"/>
            <a:ext cx="908050" cy="3159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B68930E2-9AAD-4D89-8C0A-510F58D3000A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1921093" y="2054225"/>
            <a:ext cx="655638" cy="3190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5935F473-54D0-41DF-99D2-CD8056B53C97}"/>
              </a:ext>
            </a:extLst>
          </p:cNvPr>
          <p:cNvCxnSpPr>
            <a:cxnSpLocks/>
          </p:cNvCxnSpPr>
          <p:nvPr/>
        </p:nvCxnSpPr>
        <p:spPr>
          <a:xfrm flipH="1">
            <a:off x="4100513" y="2041525"/>
            <a:ext cx="1966912" cy="33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08EC7821-1CBD-4932-91F7-36B31A2FAE21}"/>
              </a:ext>
            </a:extLst>
          </p:cNvPr>
          <p:cNvCxnSpPr>
            <a:cxnSpLocks/>
          </p:cNvCxnSpPr>
          <p:nvPr/>
        </p:nvCxnSpPr>
        <p:spPr>
          <a:xfrm flipH="1">
            <a:off x="5613400" y="2027238"/>
            <a:ext cx="493713" cy="3667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E405C7F0-1F06-44E8-914D-324052B6C251}"/>
              </a:ext>
            </a:extLst>
          </p:cNvPr>
          <p:cNvCxnSpPr>
            <a:cxnSpLocks/>
          </p:cNvCxnSpPr>
          <p:nvPr/>
        </p:nvCxnSpPr>
        <p:spPr>
          <a:xfrm>
            <a:off x="6067425" y="2041525"/>
            <a:ext cx="1055687" cy="3651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AF326FCA-8CEE-4089-9A8A-D5E2373CF0ED}"/>
              </a:ext>
            </a:extLst>
          </p:cNvPr>
          <p:cNvCxnSpPr>
            <a:cxnSpLocks/>
          </p:cNvCxnSpPr>
          <p:nvPr/>
        </p:nvCxnSpPr>
        <p:spPr>
          <a:xfrm flipH="1">
            <a:off x="8643062" y="2005013"/>
            <a:ext cx="938212" cy="381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00F0D2A9-54B0-4518-A7FC-99C3B6B72736}"/>
              </a:ext>
            </a:extLst>
          </p:cNvPr>
          <p:cNvCxnSpPr>
            <a:cxnSpLocks/>
          </p:cNvCxnSpPr>
          <p:nvPr/>
        </p:nvCxnSpPr>
        <p:spPr>
          <a:xfrm>
            <a:off x="9581274" y="2005013"/>
            <a:ext cx="885825" cy="381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B2C7E041-6FE1-4622-88F2-A882D1E345D3}"/>
              </a:ext>
            </a:extLst>
          </p:cNvPr>
          <p:cNvSpPr/>
          <p:nvPr/>
        </p:nvSpPr>
        <p:spPr>
          <a:xfrm>
            <a:off x="304800" y="2365375"/>
            <a:ext cx="1463675" cy="411480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3B88D0C4-967B-46FF-ADAE-84344DC92016}"/>
              </a:ext>
            </a:extLst>
          </p:cNvPr>
          <p:cNvSpPr/>
          <p:nvPr/>
        </p:nvSpPr>
        <p:spPr>
          <a:xfrm>
            <a:off x="374650" y="2566988"/>
            <a:ext cx="1328738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dào,tăng</a:t>
            </a:r>
            <a:r>
              <a:rPr lang="fr-FR" altLang="en-US" sz="1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ct val="35000"/>
              </a:spcAft>
              <a:defRPr/>
            </a:pPr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EA3203CF-6937-4AE5-8A3B-692BB61CABE2}"/>
              </a:ext>
            </a:extLst>
          </p:cNvPr>
          <p:cNvSpPr/>
          <p:nvPr/>
        </p:nvSpPr>
        <p:spPr>
          <a:xfrm>
            <a:off x="1844893" y="2373313"/>
            <a:ext cx="1463675" cy="411480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19282F41-F700-4E22-9E15-BC788967652D}"/>
              </a:ext>
            </a:extLst>
          </p:cNvPr>
          <p:cNvSpPr/>
          <p:nvPr/>
        </p:nvSpPr>
        <p:spPr>
          <a:xfrm>
            <a:off x="1921093" y="2551113"/>
            <a:ext cx="1370013" cy="4019550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 algn="just">
              <a:defRPr/>
            </a:pPr>
            <a:endParaRPr lang="fr-FR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fr-FR" sz="1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fr-FR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1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4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CN.</a:t>
            </a:r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9868BFFA-1AF5-4C3E-B05C-D9187F53E890}"/>
              </a:ext>
            </a:extLst>
          </p:cNvPr>
          <p:cNvSpPr/>
          <p:nvPr/>
        </p:nvSpPr>
        <p:spPr>
          <a:xfrm>
            <a:off x="3422759" y="2373313"/>
            <a:ext cx="1463675" cy="4024312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8C07DAEA-CDCC-4E5A-913E-8D96FC8DEAF9}"/>
              </a:ext>
            </a:extLst>
          </p:cNvPr>
          <p:cNvSpPr/>
          <p:nvPr/>
        </p:nvSpPr>
        <p:spPr>
          <a:xfrm>
            <a:off x="3516422" y="2546350"/>
            <a:ext cx="1365250" cy="4024313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35000"/>
              </a:spcAft>
              <a:defRPr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D17632AD-5A8D-4619-B553-7554D37A46E2}"/>
              </a:ext>
            </a:extLst>
          </p:cNvPr>
          <p:cNvSpPr txBox="1"/>
          <p:nvPr/>
        </p:nvSpPr>
        <p:spPr>
          <a:xfrm>
            <a:off x="592138" y="2566988"/>
            <a:ext cx="1150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1" name="TextBox 83">
            <a:extLst>
              <a:ext uri="{FF2B5EF4-FFF2-40B4-BE49-F238E27FC236}">
                <a16:creationId xmlns="" xmlns:a16="http://schemas.microsoft.com/office/drawing/2014/main" id="{507B22B2-423A-489F-9522-B9A0525AF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659" y="2541588"/>
            <a:ext cx="146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ngành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tế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0F534BD-3B85-4FBD-8EC8-AB5313F72ACC}"/>
              </a:ext>
            </a:extLst>
          </p:cNvPr>
          <p:cNvSpPr txBox="1"/>
          <p:nvPr/>
        </p:nvSpPr>
        <p:spPr>
          <a:xfrm>
            <a:off x="2121365" y="2342991"/>
            <a:ext cx="11128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6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86063550-E8B5-4B6C-9CEA-C2BE16B3072C}"/>
              </a:ext>
            </a:extLst>
          </p:cNvPr>
          <p:cNvSpPr/>
          <p:nvPr/>
        </p:nvSpPr>
        <p:spPr>
          <a:xfrm>
            <a:off x="4951413" y="2393950"/>
            <a:ext cx="1462087" cy="4024313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reeform: Shape 108">
            <a:extLst>
              <a:ext uri="{FF2B5EF4-FFF2-40B4-BE49-F238E27FC236}">
                <a16:creationId xmlns="" xmlns:a16="http://schemas.microsoft.com/office/drawing/2014/main" id="{B2225D08-D6D0-4826-9704-CE9FF3563BA7}"/>
              </a:ext>
            </a:extLst>
          </p:cNvPr>
          <p:cNvSpPr/>
          <p:nvPr/>
        </p:nvSpPr>
        <p:spPr>
          <a:xfrm>
            <a:off x="5053013" y="2566988"/>
            <a:ext cx="1371600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5" name="TextBox 109">
            <a:extLst>
              <a:ext uri="{FF2B5EF4-FFF2-40B4-BE49-F238E27FC236}">
                <a16:creationId xmlns="" xmlns:a16="http://schemas.microsoft.com/office/drawing/2014/main" id="{CA7C58BE-C847-41C6-996D-A0BAEC011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975" y="2511425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thành phần kinh tế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="" xmlns:a16="http://schemas.microsoft.com/office/drawing/2014/main" id="{05670350-B188-49A6-A178-5D8BCE40940D}"/>
              </a:ext>
            </a:extLst>
          </p:cNvPr>
          <p:cNvSpPr/>
          <p:nvPr/>
        </p:nvSpPr>
        <p:spPr>
          <a:xfrm>
            <a:off x="9623207" y="2386013"/>
            <a:ext cx="2090738" cy="4022725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reeform: Shape 111">
            <a:extLst>
              <a:ext uri="{FF2B5EF4-FFF2-40B4-BE49-F238E27FC236}">
                <a16:creationId xmlns="" xmlns:a16="http://schemas.microsoft.com/office/drawing/2014/main" id="{E5622D36-3014-4FBC-A7EE-F2BE5E0F84E5}"/>
              </a:ext>
            </a:extLst>
          </p:cNvPr>
          <p:cNvSpPr/>
          <p:nvPr/>
        </p:nvSpPr>
        <p:spPr>
          <a:xfrm>
            <a:off x="9666288" y="2551113"/>
            <a:ext cx="2192337" cy="4024312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>
              <a:lnSpc>
                <a:spcPts val="2000"/>
              </a:lnSpc>
              <a:defRPr/>
            </a:pPr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="" xmlns:a16="http://schemas.microsoft.com/office/drawing/2014/main" id="{81D13A48-E420-4293-97A7-715F9721F402}"/>
              </a:ext>
            </a:extLst>
          </p:cNvPr>
          <p:cNvSpPr/>
          <p:nvPr/>
        </p:nvSpPr>
        <p:spPr>
          <a:xfrm>
            <a:off x="8080375" y="2386013"/>
            <a:ext cx="1463675" cy="4022725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5" name="Freeform: Shape 114">
            <a:extLst>
              <a:ext uri="{FF2B5EF4-FFF2-40B4-BE49-F238E27FC236}">
                <a16:creationId xmlns="" xmlns:a16="http://schemas.microsoft.com/office/drawing/2014/main" id="{05069140-4F3F-484B-AE51-AF23DDBEFFA3}"/>
              </a:ext>
            </a:extLst>
          </p:cNvPr>
          <p:cNvSpPr/>
          <p:nvPr/>
        </p:nvSpPr>
        <p:spPr>
          <a:xfrm>
            <a:off x="8142288" y="2551113"/>
            <a:ext cx="1401762" cy="4024312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 algn="ctr" defTabSz="1289050">
              <a:lnSpc>
                <a:spcPct val="150000"/>
              </a:lnSpc>
              <a:spcAft>
                <a:spcPct val="35000"/>
              </a:spcAft>
              <a:defRPr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="" xmlns:a16="http://schemas.microsoft.com/office/drawing/2014/main" id="{D5E50D1C-7F97-4B4C-A981-9934A8948F62}"/>
              </a:ext>
            </a:extLst>
          </p:cNvPr>
          <p:cNvSpPr/>
          <p:nvPr/>
        </p:nvSpPr>
        <p:spPr>
          <a:xfrm>
            <a:off x="6500813" y="2406650"/>
            <a:ext cx="1463675" cy="4022725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7" name="Freeform: Shape 116">
            <a:extLst>
              <a:ext uri="{FF2B5EF4-FFF2-40B4-BE49-F238E27FC236}">
                <a16:creationId xmlns="" xmlns:a16="http://schemas.microsoft.com/office/drawing/2014/main" id="{CAAC9743-0ED8-401D-B488-B14FEB8B34B6}"/>
              </a:ext>
            </a:extLst>
          </p:cNvPr>
          <p:cNvSpPr/>
          <p:nvPr/>
        </p:nvSpPr>
        <p:spPr>
          <a:xfrm>
            <a:off x="6581775" y="2555875"/>
            <a:ext cx="1382713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 algn="just">
              <a:lnSpc>
                <a:spcPct val="150000"/>
              </a:lnSpc>
              <a:defRPr/>
            </a:pPr>
            <a:endParaRPr 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2" name="TextBox 117">
            <a:extLst>
              <a:ext uri="{FF2B5EF4-FFF2-40B4-BE49-F238E27FC236}">
                <a16:creationId xmlns="" xmlns:a16="http://schemas.microsoft.com/office/drawing/2014/main" id="{03D46FD8-64D0-407D-868E-0C54E79C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2513013"/>
            <a:ext cx="151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thành thị- nông thôn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3" name="TextBox 135">
            <a:extLst>
              <a:ext uri="{FF2B5EF4-FFF2-40B4-BE49-F238E27FC236}">
                <a16:creationId xmlns="" xmlns:a16="http://schemas.microsoft.com/office/drawing/2014/main" id="{B0894DA0-9904-4E8A-8CA8-08330137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5" y="2511425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4" name="TextBox 137">
            <a:extLst>
              <a:ext uri="{FF2B5EF4-FFF2-40B4-BE49-F238E27FC236}">
                <a16:creationId xmlns="" xmlns:a16="http://schemas.microsoft.com/office/drawing/2014/main" id="{D05B73A5-F351-45B0-A60B-4E6361F5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9838" y="2498725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9A6B2716-C2E5-4B3A-AA74-FE81525FA764}"/>
              </a:ext>
            </a:extLst>
          </p:cNvPr>
          <p:cNvCxnSpPr>
            <a:cxnSpLocks/>
          </p:cNvCxnSpPr>
          <p:nvPr/>
        </p:nvCxnSpPr>
        <p:spPr>
          <a:xfrm flipH="1">
            <a:off x="1952625" y="944563"/>
            <a:ext cx="4392613" cy="6953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B996AA4B-A8DD-41E6-BC5E-D99BE84E23D7}"/>
              </a:ext>
            </a:extLst>
          </p:cNvPr>
          <p:cNvCxnSpPr>
            <a:cxnSpLocks/>
          </p:cNvCxnSpPr>
          <p:nvPr/>
        </p:nvCxnSpPr>
        <p:spPr>
          <a:xfrm flipH="1">
            <a:off x="6345238" y="933450"/>
            <a:ext cx="0" cy="6604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8FB976FB-2A2C-4403-92EE-88B9AF0C390F}"/>
              </a:ext>
            </a:extLst>
          </p:cNvPr>
          <p:cNvCxnSpPr>
            <a:cxnSpLocks/>
          </p:cNvCxnSpPr>
          <p:nvPr/>
        </p:nvCxnSpPr>
        <p:spPr>
          <a:xfrm>
            <a:off x="6345238" y="933450"/>
            <a:ext cx="3678237" cy="6540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47D8950-7F1A-483D-B03D-869742DB68DF}"/>
              </a:ext>
            </a:extLst>
          </p:cNvPr>
          <p:cNvSpPr txBox="1"/>
          <p:nvPr/>
        </p:nvSpPr>
        <p:spPr>
          <a:xfrm>
            <a:off x="3967866" y="410234"/>
            <a:ext cx="475488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ĐỘNG VÀ VIỆC LÀM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DB957A1A-CB75-4EC5-89CB-F29571EB185F}"/>
              </a:ext>
            </a:extLst>
          </p:cNvPr>
          <p:cNvSpPr/>
          <p:nvPr/>
        </p:nvSpPr>
        <p:spPr>
          <a:xfrm>
            <a:off x="2168525" y="482600"/>
            <a:ext cx="1931988" cy="698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1C2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2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13FCBD9E-FB67-451C-9C9D-AFD8736A8FA9}"/>
              </a:ext>
            </a:extLst>
          </p:cNvPr>
          <p:cNvSpPr/>
          <p:nvPr/>
        </p:nvSpPr>
        <p:spPr>
          <a:xfrm>
            <a:off x="569913" y="1654175"/>
            <a:ext cx="2930525" cy="425450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>
                <a:solidFill>
                  <a:srgbClr val="C00000"/>
                </a:solidFill>
              </a:rPr>
              <a:t>NGUỒN LAO ĐỘNG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1460DA04-5DAE-4FFB-89EC-BA08C5BB2718}"/>
              </a:ext>
            </a:extLst>
          </p:cNvPr>
          <p:cNvSpPr/>
          <p:nvPr/>
        </p:nvSpPr>
        <p:spPr>
          <a:xfrm>
            <a:off x="4224338" y="1630363"/>
            <a:ext cx="3843337" cy="423862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CƠ CẤU SỬ DỤNG LAO ĐỘNG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C2F29FE1-D0F8-4959-ADEB-F0FFAD84897F}"/>
              </a:ext>
            </a:extLst>
          </p:cNvPr>
          <p:cNvSpPr/>
          <p:nvPr/>
        </p:nvSpPr>
        <p:spPr>
          <a:xfrm>
            <a:off x="8458200" y="1593850"/>
            <a:ext cx="2932113" cy="425450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/>
              <a:t>VẤN ĐỀ VIỆC LÀM</a:t>
            </a:r>
            <a:endParaRPr lang="en-US"/>
          </a:p>
        </p:txBody>
      </p:sp>
      <p:sp>
        <p:nvSpPr>
          <p:cNvPr id="38" name="Freeform: Shape 111">
            <a:extLst>
              <a:ext uri="{FF2B5EF4-FFF2-40B4-BE49-F238E27FC236}">
                <a16:creationId xmlns="" xmlns:a16="http://schemas.microsoft.com/office/drawing/2014/main" id="{E5622D36-3014-4FBC-A7EE-F2BE5E0F84E5}"/>
              </a:ext>
            </a:extLst>
          </p:cNvPr>
          <p:cNvSpPr/>
          <p:nvPr/>
        </p:nvSpPr>
        <p:spPr>
          <a:xfrm>
            <a:off x="9709369" y="2772077"/>
            <a:ext cx="2192337" cy="3855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>
              <a:lnSpc>
                <a:spcPts val="2000"/>
              </a:lnSpc>
              <a:defRPr/>
            </a:pPr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50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5B5E1A1D-F00A-4EB5-9F2A-3CDD4DD94DA9}"/>
              </a:ext>
            </a:extLst>
          </p:cNvPr>
          <p:cNvCxnSpPr>
            <a:cxnSpLocks/>
            <a:endCxn id="81" idx="0"/>
          </p:cNvCxnSpPr>
          <p:nvPr/>
        </p:nvCxnSpPr>
        <p:spPr>
          <a:xfrm flipH="1">
            <a:off x="1151940" y="792162"/>
            <a:ext cx="1966912" cy="33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2F2887E8-82C6-4CB0-83AF-B24A094A732A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2664827" y="777875"/>
            <a:ext cx="493713" cy="3667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DB02576B-331D-4D77-A002-3DE095D43E29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3158540" y="792162"/>
            <a:ext cx="1055687" cy="3651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Hình ảnh 3">
            <a:extLst>
              <a:ext uri="{FF2B5EF4-FFF2-40B4-BE49-F238E27FC236}">
                <a16:creationId xmlns="" xmlns:a16="http://schemas.microsoft.com/office/drawing/2014/main" id="{2567CFE2-2483-468D-970E-25A8FCFF8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36705" r="78783" b="52629"/>
          <a:stretch>
            <a:fillRect/>
          </a:stretch>
        </p:blipFill>
        <p:spPr bwMode="auto">
          <a:xfrm>
            <a:off x="-10993438" y="3448050"/>
            <a:ext cx="9001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CB70F8A1-A19B-494A-BD93-52AA7DF1E999}"/>
              </a:ext>
            </a:extLst>
          </p:cNvPr>
          <p:cNvSpPr/>
          <p:nvPr/>
        </p:nvSpPr>
        <p:spPr>
          <a:xfrm>
            <a:off x="420102" y="1123950"/>
            <a:ext cx="1463675" cy="4024312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B50D47A9-8C7D-4BC7-A098-A528412A595B}"/>
              </a:ext>
            </a:extLst>
          </p:cNvPr>
          <p:cNvSpPr/>
          <p:nvPr/>
        </p:nvSpPr>
        <p:spPr>
          <a:xfrm>
            <a:off x="513765" y="1296987"/>
            <a:ext cx="1365250" cy="4024313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spcAft>
                <a:spcPct val="35000"/>
              </a:spcAft>
              <a:defRPr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76168A9E-9853-4206-A05D-878B5959C388}"/>
              </a:ext>
            </a:extLst>
          </p:cNvPr>
          <p:cNvSpPr/>
          <p:nvPr/>
        </p:nvSpPr>
        <p:spPr>
          <a:xfrm>
            <a:off x="1932990" y="1144587"/>
            <a:ext cx="1462087" cy="4024313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reeform: Shape 108">
            <a:extLst>
              <a:ext uri="{FF2B5EF4-FFF2-40B4-BE49-F238E27FC236}">
                <a16:creationId xmlns="" xmlns:a16="http://schemas.microsoft.com/office/drawing/2014/main" id="{AF92C5D7-C368-41D0-8FFA-5169FC4FC29B}"/>
              </a:ext>
            </a:extLst>
          </p:cNvPr>
          <p:cNvSpPr/>
          <p:nvPr/>
        </p:nvSpPr>
        <p:spPr>
          <a:xfrm>
            <a:off x="2034590" y="1317625"/>
            <a:ext cx="1371600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Aft>
                <a:spcPct val="35000"/>
              </a:spcAft>
              <a:defRPr/>
            </a:pP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="" xmlns:a16="http://schemas.microsoft.com/office/drawing/2014/main" id="{02A44786-AF1D-4769-AAF5-A0F620655F52}"/>
              </a:ext>
            </a:extLst>
          </p:cNvPr>
          <p:cNvSpPr/>
          <p:nvPr/>
        </p:nvSpPr>
        <p:spPr>
          <a:xfrm>
            <a:off x="3482390" y="1157287"/>
            <a:ext cx="1463675" cy="4022725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7" name="Freeform: Shape 116">
            <a:extLst>
              <a:ext uri="{FF2B5EF4-FFF2-40B4-BE49-F238E27FC236}">
                <a16:creationId xmlns="" xmlns:a16="http://schemas.microsoft.com/office/drawing/2014/main" id="{4E399BEF-0D12-4AD5-811D-840A4EC86AC1}"/>
              </a:ext>
            </a:extLst>
          </p:cNvPr>
          <p:cNvSpPr/>
          <p:nvPr/>
        </p:nvSpPr>
        <p:spPr>
          <a:xfrm>
            <a:off x="3563352" y="1306512"/>
            <a:ext cx="1382713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 algn="just">
              <a:lnSpc>
                <a:spcPct val="150000"/>
              </a:lnSpc>
              <a:defRPr/>
            </a:pPr>
            <a:endParaRPr lang="en-US" sz="1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81F4EF4F-A5BC-46DB-AE1E-B53886F387E4}"/>
              </a:ext>
            </a:extLst>
          </p:cNvPr>
          <p:cNvSpPr/>
          <p:nvPr/>
        </p:nvSpPr>
        <p:spPr>
          <a:xfrm>
            <a:off x="994611" y="381000"/>
            <a:ext cx="3843337" cy="423862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SỬ DỤNG LAO ĐỘNG</a:t>
            </a:r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56">
            <a:extLst>
              <a:ext uri="{FF2B5EF4-FFF2-40B4-BE49-F238E27FC236}">
                <a16:creationId xmlns="" xmlns:a16="http://schemas.microsoft.com/office/drawing/2014/main" id="{F695AD70-0873-4158-A56D-F4F7CC76FBF2}"/>
              </a:ext>
            </a:extLst>
          </p:cNvPr>
          <p:cNvGraphicFramePr>
            <a:graphicFrameLocks noGrp="1"/>
          </p:cNvGraphicFramePr>
          <p:nvPr/>
        </p:nvGraphicFramePr>
        <p:xfrm>
          <a:off x="5053263" y="1021756"/>
          <a:ext cx="6552712" cy="1621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95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84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05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226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1454" marR="9145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365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sz="20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91454" marR="9145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654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sz="20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91454" marR="9145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893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sz="20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</a:p>
                  </a:txBody>
                  <a:tcPr marL="91454" marR="9145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" name="TextBox 5">
            <a:extLst>
              <a:ext uri="{FF2B5EF4-FFF2-40B4-BE49-F238E27FC236}">
                <a16:creationId xmlns="" xmlns:a16="http://schemas.microsoft.com/office/drawing/2014/main" id="{456C325E-E156-4926-B00F-1608F6DB1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545" y="361710"/>
            <a:ext cx="5155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C</a:t>
            </a:r>
            <a:r>
              <a:rPr lang="vi-VN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n</a:t>
            </a:r>
            <a:r>
              <a:rPr lang="vi-VN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(%)</a:t>
            </a:r>
          </a:p>
        </p:txBody>
      </p:sp>
      <p:graphicFrame>
        <p:nvGraphicFramePr>
          <p:cNvPr id="60" name="Table 59">
            <a:extLst>
              <a:ext uri="{FF2B5EF4-FFF2-40B4-BE49-F238E27FC236}">
                <a16:creationId xmlns="" xmlns:a16="http://schemas.microsoft.com/office/drawing/2014/main" id="{668362F6-560F-4C9A-A4AC-ADEDBDAD3661}"/>
              </a:ext>
            </a:extLst>
          </p:cNvPr>
          <p:cNvGraphicFramePr>
            <a:graphicFrameLocks noGrp="1"/>
          </p:cNvGraphicFramePr>
          <p:nvPr/>
        </p:nvGraphicFramePr>
        <p:xfrm>
          <a:off x="5078551" y="3075521"/>
          <a:ext cx="6451712" cy="1791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5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226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365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sz="20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654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sz="20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893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sz="20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6117F0E8-F159-41ED-8BCC-9B590FA26AC3}"/>
              </a:ext>
            </a:extLst>
          </p:cNvPr>
          <p:cNvSpPr/>
          <p:nvPr/>
        </p:nvSpPr>
        <p:spPr>
          <a:xfrm>
            <a:off x="4804611" y="2709371"/>
            <a:ext cx="71587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C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n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ớc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ta(%)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Table 62">
            <a:extLst>
              <a:ext uri="{FF2B5EF4-FFF2-40B4-BE49-F238E27FC236}">
                <a16:creationId xmlns="" xmlns:a16="http://schemas.microsoft.com/office/drawing/2014/main" id="{3A749D20-8F13-4A93-A226-1C75DEB63E97}"/>
              </a:ext>
            </a:extLst>
          </p:cNvPr>
          <p:cNvGraphicFramePr>
            <a:graphicFrameLocks noGrp="1"/>
          </p:cNvGraphicFramePr>
          <p:nvPr/>
        </p:nvGraphicFramePr>
        <p:xfrm>
          <a:off x="5097379" y="5344810"/>
          <a:ext cx="6204284" cy="137160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52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8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6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09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42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5776">
                <a:tc>
                  <a:txBody>
                    <a:bodyPr/>
                    <a:lstStyle/>
                    <a:p>
                      <a:pPr algn="ctr"/>
                      <a:r>
                        <a:rPr lang="en-US" sz="20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631">
                <a:tc>
                  <a:txBody>
                    <a:bodyPr/>
                    <a:lstStyle/>
                    <a:p>
                      <a:pPr algn="l"/>
                      <a:r>
                        <a:rPr lang="en-US" sz="20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l"/>
                      <a:r>
                        <a:rPr lang="en-US" sz="20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2D574AC-2103-4040-9F9C-AAF58F162FED}"/>
              </a:ext>
            </a:extLst>
          </p:cNvPr>
          <p:cNvSpPr/>
          <p:nvPr/>
        </p:nvSpPr>
        <p:spPr>
          <a:xfrm>
            <a:off x="4533647" y="4905741"/>
            <a:ext cx="715122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</a:p>
        </p:txBody>
      </p:sp>
      <p:sp>
        <p:nvSpPr>
          <p:cNvPr id="65" name="Arrow: Down 1">
            <a:extLst>
              <a:ext uri="{FF2B5EF4-FFF2-40B4-BE49-F238E27FC236}">
                <a16:creationId xmlns="" xmlns:a16="http://schemas.microsoft.com/office/drawing/2014/main" id="{FFCFE186-B0C8-4DF7-AC01-135ADD2FC1CB}"/>
              </a:ext>
            </a:extLst>
          </p:cNvPr>
          <p:cNvSpPr/>
          <p:nvPr/>
        </p:nvSpPr>
        <p:spPr>
          <a:xfrm>
            <a:off x="7988030" y="1452738"/>
            <a:ext cx="27432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Down 14">
            <a:extLst>
              <a:ext uri="{FF2B5EF4-FFF2-40B4-BE49-F238E27FC236}">
                <a16:creationId xmlns="" xmlns:a16="http://schemas.microsoft.com/office/drawing/2014/main" id="{C4C65A15-FAC9-45A0-9084-E0A12E31B675}"/>
              </a:ext>
            </a:extLst>
          </p:cNvPr>
          <p:cNvSpPr/>
          <p:nvPr/>
        </p:nvSpPr>
        <p:spPr>
          <a:xfrm rot="10800000">
            <a:off x="7994447" y="1860781"/>
            <a:ext cx="274320" cy="304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Down 15">
            <a:extLst>
              <a:ext uri="{FF2B5EF4-FFF2-40B4-BE49-F238E27FC236}">
                <a16:creationId xmlns="" xmlns:a16="http://schemas.microsoft.com/office/drawing/2014/main" id="{829FA413-FE31-427B-96B0-143551E9B57C}"/>
              </a:ext>
            </a:extLst>
          </p:cNvPr>
          <p:cNvSpPr/>
          <p:nvPr/>
        </p:nvSpPr>
        <p:spPr>
          <a:xfrm rot="10800000">
            <a:off x="8012863" y="2277417"/>
            <a:ext cx="274320" cy="304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81">
            <a:extLst>
              <a:ext uri="{FF2B5EF4-FFF2-40B4-BE49-F238E27FC236}">
                <a16:creationId xmlns="" xmlns:a16="http://schemas.microsoft.com/office/drawing/2014/main" id="{C2BFDB2A-68BF-48EF-8113-2FC2CA004592}"/>
              </a:ext>
            </a:extLst>
          </p:cNvPr>
          <p:cNvSpPr/>
          <p:nvPr/>
        </p:nvSpPr>
        <p:spPr>
          <a:xfrm>
            <a:off x="430631" y="1344886"/>
            <a:ext cx="1365250" cy="4024313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NLN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CNXD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35000"/>
              </a:spcAft>
              <a:defRPr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83">
            <a:extLst>
              <a:ext uri="{FF2B5EF4-FFF2-40B4-BE49-F238E27FC236}">
                <a16:creationId xmlns="" xmlns:a16="http://schemas.microsoft.com/office/drawing/2014/main" id="{4B95DB5C-695E-4637-854E-EC6992F08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68" y="1267935"/>
            <a:ext cx="14636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16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reeform: Shape 108">
            <a:extLst>
              <a:ext uri="{FF2B5EF4-FFF2-40B4-BE49-F238E27FC236}">
                <a16:creationId xmlns="" xmlns:a16="http://schemas.microsoft.com/office/drawing/2014/main" id="{CAE81169-EADE-472B-B366-0B673D3FB2CE}"/>
              </a:ext>
            </a:extLst>
          </p:cNvPr>
          <p:cNvSpPr/>
          <p:nvPr/>
        </p:nvSpPr>
        <p:spPr>
          <a:xfrm>
            <a:off x="1981200" y="1463675"/>
            <a:ext cx="1371600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alt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 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(KV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35000"/>
              </a:spcAft>
              <a:defRPr/>
            </a:pP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109">
            <a:extLst>
              <a:ext uri="{FF2B5EF4-FFF2-40B4-BE49-F238E27FC236}">
                <a16:creationId xmlns="" xmlns:a16="http://schemas.microsoft.com/office/drawing/2014/main" id="{E2AB4F79-FDCA-44F1-8F3A-E09E5BC1B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815" y="1309125"/>
            <a:ext cx="14620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Freeform: Shape 116">
            <a:extLst>
              <a:ext uri="{FF2B5EF4-FFF2-40B4-BE49-F238E27FC236}">
                <a16:creationId xmlns="" xmlns:a16="http://schemas.microsoft.com/office/drawing/2014/main" id="{F0F5A472-015D-4444-89B0-4BD73BE3B2EF}"/>
              </a:ext>
            </a:extLst>
          </p:cNvPr>
          <p:cNvSpPr/>
          <p:nvPr/>
        </p:nvSpPr>
        <p:spPr>
          <a:xfrm>
            <a:off x="3552407" y="1474726"/>
            <a:ext cx="1382713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 algn="just">
              <a:lnSpc>
                <a:spcPct val="150000"/>
              </a:lnSpc>
              <a:defRPr/>
            </a:pP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117">
            <a:extLst>
              <a:ext uri="{FF2B5EF4-FFF2-40B4-BE49-F238E27FC236}">
                <a16:creationId xmlns="" xmlns:a16="http://schemas.microsoft.com/office/drawing/2014/main" id="{A08E9B4B-EE57-482D-A19B-EA14BF62A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571" y="1311549"/>
            <a:ext cx="15176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Arrow: Down 1">
            <a:extLst>
              <a:ext uri="{FF2B5EF4-FFF2-40B4-BE49-F238E27FC236}">
                <a16:creationId xmlns="" xmlns:a16="http://schemas.microsoft.com/office/drawing/2014/main" id="{FFCFE186-B0C8-4DF7-AC01-135ADD2FC1CB}"/>
              </a:ext>
            </a:extLst>
          </p:cNvPr>
          <p:cNvSpPr/>
          <p:nvPr/>
        </p:nvSpPr>
        <p:spPr>
          <a:xfrm>
            <a:off x="7343274" y="3536732"/>
            <a:ext cx="27432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Down 1">
            <a:extLst>
              <a:ext uri="{FF2B5EF4-FFF2-40B4-BE49-F238E27FC236}">
                <a16:creationId xmlns="" xmlns:a16="http://schemas.microsoft.com/office/drawing/2014/main" id="{FFCFE186-B0C8-4DF7-AC01-135ADD2FC1CB}"/>
              </a:ext>
            </a:extLst>
          </p:cNvPr>
          <p:cNvSpPr/>
          <p:nvPr/>
        </p:nvSpPr>
        <p:spPr>
          <a:xfrm>
            <a:off x="7343274" y="3917732"/>
            <a:ext cx="27432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Down 14">
            <a:extLst>
              <a:ext uri="{FF2B5EF4-FFF2-40B4-BE49-F238E27FC236}">
                <a16:creationId xmlns="" xmlns:a16="http://schemas.microsoft.com/office/drawing/2014/main" id="{C4C65A15-FAC9-45A0-9084-E0A12E31B675}"/>
              </a:ext>
            </a:extLst>
          </p:cNvPr>
          <p:cNvSpPr/>
          <p:nvPr/>
        </p:nvSpPr>
        <p:spPr>
          <a:xfrm rot="10800000">
            <a:off x="7321617" y="4370921"/>
            <a:ext cx="274320" cy="304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Down 1">
            <a:extLst>
              <a:ext uri="{FF2B5EF4-FFF2-40B4-BE49-F238E27FC236}">
                <a16:creationId xmlns="" xmlns:a16="http://schemas.microsoft.com/office/drawing/2014/main" id="{FFCFE186-B0C8-4DF7-AC01-135ADD2FC1CB}"/>
              </a:ext>
            </a:extLst>
          </p:cNvPr>
          <p:cNvSpPr/>
          <p:nvPr/>
        </p:nvSpPr>
        <p:spPr>
          <a:xfrm>
            <a:off x="6574858" y="5922994"/>
            <a:ext cx="27432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Down 14">
            <a:extLst>
              <a:ext uri="{FF2B5EF4-FFF2-40B4-BE49-F238E27FC236}">
                <a16:creationId xmlns="" xmlns:a16="http://schemas.microsoft.com/office/drawing/2014/main" id="{C4C65A15-FAC9-45A0-9084-E0A12E31B675}"/>
              </a:ext>
            </a:extLst>
          </p:cNvPr>
          <p:cNvSpPr/>
          <p:nvPr/>
        </p:nvSpPr>
        <p:spPr>
          <a:xfrm rot="10800000">
            <a:off x="6553201" y="6376183"/>
            <a:ext cx="274320" cy="304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4" grpId="0"/>
      <p:bldP spid="65" grpId="0" animBg="1"/>
      <p:bldP spid="66" grpId="0" animBg="1"/>
      <p:bldP spid="67" grpId="0" animBg="1"/>
      <p:bldP spid="75" grpId="0"/>
      <p:bldP spid="84" grpId="0"/>
      <p:bldP spid="87" grpId="0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E9A1D94D-42FE-4593-9146-0A27C34339EE}"/>
              </a:ext>
            </a:extLst>
          </p:cNvPr>
          <p:cNvCxnSpPr>
            <a:cxnSpLocks/>
          </p:cNvCxnSpPr>
          <p:nvPr/>
        </p:nvCxnSpPr>
        <p:spPr>
          <a:xfrm flipH="1">
            <a:off x="1044575" y="2049463"/>
            <a:ext cx="908050" cy="3159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B68930E2-9AAD-4D89-8C0A-510F58D3000A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1921093" y="2054225"/>
            <a:ext cx="655638" cy="3190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5935F473-54D0-41DF-99D2-CD8056B53C97}"/>
              </a:ext>
            </a:extLst>
          </p:cNvPr>
          <p:cNvCxnSpPr>
            <a:cxnSpLocks/>
          </p:cNvCxnSpPr>
          <p:nvPr/>
        </p:nvCxnSpPr>
        <p:spPr>
          <a:xfrm flipH="1">
            <a:off x="4100513" y="2041525"/>
            <a:ext cx="1966912" cy="33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08EC7821-1CBD-4932-91F7-36B31A2FAE21}"/>
              </a:ext>
            </a:extLst>
          </p:cNvPr>
          <p:cNvCxnSpPr>
            <a:cxnSpLocks/>
          </p:cNvCxnSpPr>
          <p:nvPr/>
        </p:nvCxnSpPr>
        <p:spPr>
          <a:xfrm flipH="1">
            <a:off x="5613400" y="2027238"/>
            <a:ext cx="493713" cy="3667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E405C7F0-1F06-44E8-914D-324052B6C251}"/>
              </a:ext>
            </a:extLst>
          </p:cNvPr>
          <p:cNvCxnSpPr>
            <a:cxnSpLocks/>
          </p:cNvCxnSpPr>
          <p:nvPr/>
        </p:nvCxnSpPr>
        <p:spPr>
          <a:xfrm>
            <a:off x="6067425" y="2041525"/>
            <a:ext cx="1055687" cy="3651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AF326FCA-8CEE-4089-9A8A-D5E2373CF0ED}"/>
              </a:ext>
            </a:extLst>
          </p:cNvPr>
          <p:cNvCxnSpPr>
            <a:cxnSpLocks/>
          </p:cNvCxnSpPr>
          <p:nvPr/>
        </p:nvCxnSpPr>
        <p:spPr>
          <a:xfrm flipH="1">
            <a:off x="8643062" y="2005013"/>
            <a:ext cx="938212" cy="381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00F0D2A9-54B0-4518-A7FC-99C3B6B72736}"/>
              </a:ext>
            </a:extLst>
          </p:cNvPr>
          <p:cNvCxnSpPr>
            <a:cxnSpLocks/>
          </p:cNvCxnSpPr>
          <p:nvPr/>
        </p:nvCxnSpPr>
        <p:spPr>
          <a:xfrm>
            <a:off x="9581274" y="2005013"/>
            <a:ext cx="885825" cy="381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B2C7E041-6FE1-4622-88F2-A882D1E345D3}"/>
              </a:ext>
            </a:extLst>
          </p:cNvPr>
          <p:cNvSpPr/>
          <p:nvPr/>
        </p:nvSpPr>
        <p:spPr>
          <a:xfrm>
            <a:off x="304800" y="2365375"/>
            <a:ext cx="1463675" cy="411480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3B88D0C4-967B-46FF-ADAE-84344DC92016}"/>
              </a:ext>
            </a:extLst>
          </p:cNvPr>
          <p:cNvSpPr/>
          <p:nvPr/>
        </p:nvSpPr>
        <p:spPr>
          <a:xfrm>
            <a:off x="374650" y="2566988"/>
            <a:ext cx="1328738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dào,tăng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ct val="35000"/>
              </a:spcAft>
              <a:defRPr/>
            </a:pPr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EA3203CF-6937-4AE5-8A3B-692BB61CABE2}"/>
              </a:ext>
            </a:extLst>
          </p:cNvPr>
          <p:cNvSpPr/>
          <p:nvPr/>
        </p:nvSpPr>
        <p:spPr>
          <a:xfrm>
            <a:off x="1844893" y="2373313"/>
            <a:ext cx="1463675" cy="411480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19282F41-F700-4E22-9E15-BC788967652D}"/>
              </a:ext>
            </a:extLst>
          </p:cNvPr>
          <p:cNvSpPr/>
          <p:nvPr/>
        </p:nvSpPr>
        <p:spPr>
          <a:xfrm>
            <a:off x="1921093" y="2551113"/>
            <a:ext cx="1370013" cy="4076700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 algn="just">
              <a:defRPr/>
            </a:pPr>
            <a:endParaRPr lang="fr-FR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Lao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fr-FR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fr-FR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CN.</a:t>
            </a:r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9868BFFA-1AF5-4C3E-B05C-D9187F53E890}"/>
              </a:ext>
            </a:extLst>
          </p:cNvPr>
          <p:cNvSpPr/>
          <p:nvPr/>
        </p:nvSpPr>
        <p:spPr>
          <a:xfrm>
            <a:off x="3422759" y="2373313"/>
            <a:ext cx="1463675" cy="4024312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8C07DAEA-CDCC-4E5A-913E-8D96FC8DEAF9}"/>
              </a:ext>
            </a:extLst>
          </p:cNvPr>
          <p:cNvSpPr/>
          <p:nvPr/>
        </p:nvSpPr>
        <p:spPr>
          <a:xfrm>
            <a:off x="3516422" y="2546350"/>
            <a:ext cx="1365250" cy="4024313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NLN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CNXD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35000"/>
              </a:spcAft>
              <a:defRPr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D17632AD-5A8D-4619-B553-7554D37A46E2}"/>
              </a:ext>
            </a:extLst>
          </p:cNvPr>
          <p:cNvSpPr txBox="1"/>
          <p:nvPr/>
        </p:nvSpPr>
        <p:spPr>
          <a:xfrm>
            <a:off x="592138" y="2566988"/>
            <a:ext cx="1150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1" name="TextBox 83">
            <a:extLst>
              <a:ext uri="{FF2B5EF4-FFF2-40B4-BE49-F238E27FC236}">
                <a16:creationId xmlns="" xmlns:a16="http://schemas.microsoft.com/office/drawing/2014/main" id="{507B22B2-423A-489F-9522-B9A0525AF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659" y="2541588"/>
            <a:ext cx="146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ngành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tế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0F534BD-3B85-4FBD-8EC8-AB5313F72ACC}"/>
              </a:ext>
            </a:extLst>
          </p:cNvPr>
          <p:cNvSpPr txBox="1"/>
          <p:nvPr/>
        </p:nvSpPr>
        <p:spPr>
          <a:xfrm>
            <a:off x="2121365" y="2342991"/>
            <a:ext cx="11128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6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86063550-E8B5-4B6C-9CEA-C2BE16B3072C}"/>
              </a:ext>
            </a:extLst>
          </p:cNvPr>
          <p:cNvSpPr/>
          <p:nvPr/>
        </p:nvSpPr>
        <p:spPr>
          <a:xfrm>
            <a:off x="4951413" y="2393950"/>
            <a:ext cx="1462087" cy="4024313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reeform: Shape 108">
            <a:extLst>
              <a:ext uri="{FF2B5EF4-FFF2-40B4-BE49-F238E27FC236}">
                <a16:creationId xmlns="" xmlns:a16="http://schemas.microsoft.com/office/drawing/2014/main" id="{B2225D08-D6D0-4826-9704-CE9FF3563BA7}"/>
              </a:ext>
            </a:extLst>
          </p:cNvPr>
          <p:cNvSpPr/>
          <p:nvPr/>
        </p:nvSpPr>
        <p:spPr>
          <a:xfrm>
            <a:off x="5053013" y="2566988"/>
            <a:ext cx="1371600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 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(KV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35000"/>
              </a:spcAft>
              <a:defRPr/>
            </a:pP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5" name="TextBox 109">
            <a:extLst>
              <a:ext uri="{FF2B5EF4-FFF2-40B4-BE49-F238E27FC236}">
                <a16:creationId xmlns="" xmlns:a16="http://schemas.microsoft.com/office/drawing/2014/main" id="{CA7C58BE-C847-41C6-996D-A0BAEC011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975" y="2511425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thành phần kinh tế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="" xmlns:a16="http://schemas.microsoft.com/office/drawing/2014/main" id="{05670350-B188-49A6-A178-5D8BCE40940D}"/>
              </a:ext>
            </a:extLst>
          </p:cNvPr>
          <p:cNvSpPr/>
          <p:nvPr/>
        </p:nvSpPr>
        <p:spPr>
          <a:xfrm>
            <a:off x="9623207" y="2386013"/>
            <a:ext cx="2090738" cy="4022725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reeform: Shape 111">
            <a:extLst>
              <a:ext uri="{FF2B5EF4-FFF2-40B4-BE49-F238E27FC236}">
                <a16:creationId xmlns="" xmlns:a16="http://schemas.microsoft.com/office/drawing/2014/main" id="{E5622D36-3014-4FBC-A7EE-F2BE5E0F84E5}"/>
              </a:ext>
            </a:extLst>
          </p:cNvPr>
          <p:cNvSpPr/>
          <p:nvPr/>
        </p:nvSpPr>
        <p:spPr>
          <a:xfrm>
            <a:off x="9666288" y="2551113"/>
            <a:ext cx="2192337" cy="4024312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>
              <a:lnSpc>
                <a:spcPts val="2000"/>
              </a:lnSpc>
              <a:defRPr/>
            </a:pPr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="" xmlns:a16="http://schemas.microsoft.com/office/drawing/2014/main" id="{81D13A48-E420-4293-97A7-715F9721F402}"/>
              </a:ext>
            </a:extLst>
          </p:cNvPr>
          <p:cNvSpPr/>
          <p:nvPr/>
        </p:nvSpPr>
        <p:spPr>
          <a:xfrm>
            <a:off x="8080375" y="2386013"/>
            <a:ext cx="1463675" cy="4022725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5" name="Freeform: Shape 114">
            <a:extLst>
              <a:ext uri="{FF2B5EF4-FFF2-40B4-BE49-F238E27FC236}">
                <a16:creationId xmlns="" xmlns:a16="http://schemas.microsoft.com/office/drawing/2014/main" id="{05069140-4F3F-484B-AE51-AF23DDBEFFA3}"/>
              </a:ext>
            </a:extLst>
          </p:cNvPr>
          <p:cNvSpPr/>
          <p:nvPr/>
        </p:nvSpPr>
        <p:spPr>
          <a:xfrm>
            <a:off x="8142288" y="2551113"/>
            <a:ext cx="1401762" cy="4024312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 algn="ctr" defTabSz="1289050">
              <a:lnSpc>
                <a:spcPct val="150000"/>
              </a:lnSpc>
              <a:spcAft>
                <a:spcPct val="35000"/>
              </a:spcAft>
              <a:defRPr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="" xmlns:a16="http://schemas.microsoft.com/office/drawing/2014/main" id="{D5E50D1C-7F97-4B4C-A981-9934A8948F62}"/>
              </a:ext>
            </a:extLst>
          </p:cNvPr>
          <p:cNvSpPr/>
          <p:nvPr/>
        </p:nvSpPr>
        <p:spPr>
          <a:xfrm>
            <a:off x="6500813" y="2406650"/>
            <a:ext cx="1463675" cy="4022725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7" name="Freeform: Shape 116">
            <a:extLst>
              <a:ext uri="{FF2B5EF4-FFF2-40B4-BE49-F238E27FC236}">
                <a16:creationId xmlns="" xmlns:a16="http://schemas.microsoft.com/office/drawing/2014/main" id="{CAAC9743-0ED8-401D-B488-B14FEB8B34B6}"/>
              </a:ext>
            </a:extLst>
          </p:cNvPr>
          <p:cNvSpPr/>
          <p:nvPr/>
        </p:nvSpPr>
        <p:spPr>
          <a:xfrm>
            <a:off x="6581775" y="2555875"/>
            <a:ext cx="1382713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 algn="just">
              <a:lnSpc>
                <a:spcPct val="150000"/>
              </a:lnSpc>
              <a:defRPr/>
            </a:pPr>
            <a:endParaRPr lang="fr-FR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2" name="TextBox 117">
            <a:extLst>
              <a:ext uri="{FF2B5EF4-FFF2-40B4-BE49-F238E27FC236}">
                <a16:creationId xmlns="" xmlns:a16="http://schemas.microsoft.com/office/drawing/2014/main" id="{03D46FD8-64D0-407D-868E-0C54E79C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2513013"/>
            <a:ext cx="151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thành thị- nông thôn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3" name="TextBox 135">
            <a:extLst>
              <a:ext uri="{FF2B5EF4-FFF2-40B4-BE49-F238E27FC236}">
                <a16:creationId xmlns="" xmlns:a16="http://schemas.microsoft.com/office/drawing/2014/main" id="{B0894DA0-9904-4E8A-8CA8-08330137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5" y="2511425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4" name="TextBox 137">
            <a:extLst>
              <a:ext uri="{FF2B5EF4-FFF2-40B4-BE49-F238E27FC236}">
                <a16:creationId xmlns="" xmlns:a16="http://schemas.microsoft.com/office/drawing/2014/main" id="{D05B73A5-F351-45B0-A60B-4E6361F5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9838" y="2498725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9A6B2716-C2E5-4B3A-AA74-FE81525FA764}"/>
              </a:ext>
            </a:extLst>
          </p:cNvPr>
          <p:cNvCxnSpPr>
            <a:cxnSpLocks/>
          </p:cNvCxnSpPr>
          <p:nvPr/>
        </p:nvCxnSpPr>
        <p:spPr>
          <a:xfrm flipH="1">
            <a:off x="1952625" y="944563"/>
            <a:ext cx="4392613" cy="6953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B996AA4B-A8DD-41E6-BC5E-D99BE84E23D7}"/>
              </a:ext>
            </a:extLst>
          </p:cNvPr>
          <p:cNvCxnSpPr>
            <a:cxnSpLocks/>
          </p:cNvCxnSpPr>
          <p:nvPr/>
        </p:nvCxnSpPr>
        <p:spPr>
          <a:xfrm flipH="1">
            <a:off x="6345238" y="933450"/>
            <a:ext cx="0" cy="6604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8FB976FB-2A2C-4403-92EE-88B9AF0C390F}"/>
              </a:ext>
            </a:extLst>
          </p:cNvPr>
          <p:cNvCxnSpPr>
            <a:cxnSpLocks/>
          </p:cNvCxnSpPr>
          <p:nvPr/>
        </p:nvCxnSpPr>
        <p:spPr>
          <a:xfrm>
            <a:off x="6345238" y="933450"/>
            <a:ext cx="3678237" cy="6540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47D8950-7F1A-483D-B03D-869742DB68DF}"/>
              </a:ext>
            </a:extLst>
          </p:cNvPr>
          <p:cNvSpPr txBox="1"/>
          <p:nvPr/>
        </p:nvSpPr>
        <p:spPr>
          <a:xfrm>
            <a:off x="3967866" y="410234"/>
            <a:ext cx="475488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ĐỘNG VÀ VIỆC LÀM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DB957A1A-CB75-4EC5-89CB-F29571EB185F}"/>
              </a:ext>
            </a:extLst>
          </p:cNvPr>
          <p:cNvSpPr/>
          <p:nvPr/>
        </p:nvSpPr>
        <p:spPr>
          <a:xfrm>
            <a:off x="2168525" y="482600"/>
            <a:ext cx="1931988" cy="698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1C2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2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13FCBD9E-FB67-451C-9C9D-AFD8736A8FA9}"/>
              </a:ext>
            </a:extLst>
          </p:cNvPr>
          <p:cNvSpPr/>
          <p:nvPr/>
        </p:nvSpPr>
        <p:spPr>
          <a:xfrm>
            <a:off x="569913" y="1654175"/>
            <a:ext cx="2930525" cy="425450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>
                <a:solidFill>
                  <a:srgbClr val="C00000"/>
                </a:solidFill>
              </a:rPr>
              <a:t>NGUỒN LAO ĐỘNG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1460DA04-5DAE-4FFB-89EC-BA08C5BB2718}"/>
              </a:ext>
            </a:extLst>
          </p:cNvPr>
          <p:cNvSpPr/>
          <p:nvPr/>
        </p:nvSpPr>
        <p:spPr>
          <a:xfrm>
            <a:off x="4224338" y="1630363"/>
            <a:ext cx="3843337" cy="423862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CƠ CẤU SỬ DỤNG LAO ĐỘNG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C2F29FE1-D0F8-4959-ADEB-F0FFAD84897F}"/>
              </a:ext>
            </a:extLst>
          </p:cNvPr>
          <p:cNvSpPr/>
          <p:nvPr/>
        </p:nvSpPr>
        <p:spPr>
          <a:xfrm>
            <a:off x="8458200" y="1593850"/>
            <a:ext cx="2932113" cy="425450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/>
              <a:t>VẤN ĐỀ VIỆC LÀM</a:t>
            </a:r>
            <a:endParaRPr lang="en-US"/>
          </a:p>
        </p:txBody>
      </p:sp>
      <p:sp>
        <p:nvSpPr>
          <p:cNvPr id="38" name="Freeform: Shape 111">
            <a:extLst>
              <a:ext uri="{FF2B5EF4-FFF2-40B4-BE49-F238E27FC236}">
                <a16:creationId xmlns="" xmlns:a16="http://schemas.microsoft.com/office/drawing/2014/main" id="{E5622D36-3014-4FBC-A7EE-F2BE5E0F84E5}"/>
              </a:ext>
            </a:extLst>
          </p:cNvPr>
          <p:cNvSpPr/>
          <p:nvPr/>
        </p:nvSpPr>
        <p:spPr>
          <a:xfrm>
            <a:off x="9709369" y="2772077"/>
            <a:ext cx="2192337" cy="3855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>
              <a:lnSpc>
                <a:spcPts val="2000"/>
              </a:lnSpc>
              <a:defRPr/>
            </a:pPr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95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210" y="30985"/>
            <a:ext cx="8068656" cy="233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 TẬP </a:t>
            </a:r>
            <a:r>
              <a:rPr lang="en-US" sz="54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</a:t>
            </a:r>
            <a:endParaRPr lang="vi-VN" sz="5400" b="1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LÍ 12</a:t>
            </a:r>
            <a:endParaRPr kumimoji="0" lang="en-US" sz="5400" b="1" i="0" u="none" strike="noStrike" kern="1200" cap="none" spc="0" normalizeH="0" baseline="0" noProof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27" y="2807446"/>
            <a:ext cx="7777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smtClean="0">
                <a:solidFill>
                  <a:schemeClr val="bg1"/>
                </a:solidFill>
                <a:latin typeface="Arial (Body)"/>
              </a:rPr>
              <a:t>Ch</a:t>
            </a:r>
            <a:r>
              <a:rPr lang="en-US" sz="3600" err="1" smtClean="0">
                <a:solidFill>
                  <a:schemeClr val="bg1"/>
                </a:solidFill>
                <a:latin typeface="Arial (Body)"/>
              </a:rPr>
              <a:t>uyên</a:t>
            </a:r>
            <a:r>
              <a:rPr lang="vi-VN" sz="3600" smtClean="0">
                <a:solidFill>
                  <a:schemeClr val="bg1"/>
                </a:solidFill>
                <a:latin typeface="Arial (Body)"/>
              </a:rPr>
              <a:t> đề: </a:t>
            </a:r>
          </a:p>
          <a:p>
            <a:r>
              <a:rPr lang="en-US" sz="3600" b="1" smtClean="0">
                <a:solidFill>
                  <a:srgbClr val="FFFF00"/>
                </a:solidFill>
                <a:latin typeface="Arial (Body)"/>
              </a:rPr>
              <a:t>                  ĐỊA LÍ DÂN CƯ </a:t>
            </a:r>
          </a:p>
          <a:p>
            <a:r>
              <a:rPr lang="en-US" sz="3600" b="1" smtClean="0">
                <a:solidFill>
                  <a:srgbClr val="FFFF00"/>
                </a:solidFill>
                <a:latin typeface="Arial (Body)"/>
              </a:rPr>
              <a:t>                  </a:t>
            </a:r>
            <a:endParaRPr lang="en-US" sz="3600" b="1">
              <a:solidFill>
                <a:srgbClr val="FFFF00"/>
              </a:solidFill>
              <a:latin typeface="Arial (Body)"/>
            </a:endParaRPr>
          </a:p>
        </p:txBody>
      </p:sp>
      <p:pic>
        <p:nvPicPr>
          <p:cNvPr id="2" name="Picture 2" descr="D:\Các trang Atlat DLVN\1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92" y="30984"/>
            <a:ext cx="4463441" cy="68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667315"/>
            <a:ext cx="1073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 viên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Nguyễn Bá Đoàn</a:t>
            </a:r>
          </a:p>
          <a:p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Đơn vị công tác: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Trường THPT Thuận Thành số 3</a:t>
            </a:r>
          </a:p>
        </p:txBody>
      </p:sp>
    </p:spTree>
    <p:extLst>
      <p:ext uri="{BB962C8B-B14F-4D97-AF65-F5344CB8AC3E}">
        <p14:creationId xmlns:p14="http://schemas.microsoft.com/office/powerpoint/2010/main" val="4821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E9A1D94D-42FE-4593-9146-0A27C34339EE}"/>
              </a:ext>
            </a:extLst>
          </p:cNvPr>
          <p:cNvCxnSpPr>
            <a:cxnSpLocks/>
          </p:cNvCxnSpPr>
          <p:nvPr/>
        </p:nvCxnSpPr>
        <p:spPr>
          <a:xfrm flipH="1">
            <a:off x="1044575" y="2049463"/>
            <a:ext cx="908050" cy="3159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B68930E2-9AAD-4D89-8C0A-510F58D3000A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1921093" y="2054225"/>
            <a:ext cx="655638" cy="3190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5935F473-54D0-41DF-99D2-CD8056B53C97}"/>
              </a:ext>
            </a:extLst>
          </p:cNvPr>
          <p:cNvCxnSpPr>
            <a:cxnSpLocks/>
          </p:cNvCxnSpPr>
          <p:nvPr/>
        </p:nvCxnSpPr>
        <p:spPr>
          <a:xfrm flipH="1">
            <a:off x="4100513" y="2041525"/>
            <a:ext cx="1966912" cy="33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08EC7821-1CBD-4932-91F7-36B31A2FAE21}"/>
              </a:ext>
            </a:extLst>
          </p:cNvPr>
          <p:cNvCxnSpPr>
            <a:cxnSpLocks/>
          </p:cNvCxnSpPr>
          <p:nvPr/>
        </p:nvCxnSpPr>
        <p:spPr>
          <a:xfrm flipH="1">
            <a:off x="5613400" y="2027238"/>
            <a:ext cx="493713" cy="3667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E405C7F0-1F06-44E8-914D-324052B6C251}"/>
              </a:ext>
            </a:extLst>
          </p:cNvPr>
          <p:cNvCxnSpPr>
            <a:cxnSpLocks/>
          </p:cNvCxnSpPr>
          <p:nvPr/>
        </p:nvCxnSpPr>
        <p:spPr>
          <a:xfrm>
            <a:off x="6067425" y="2041525"/>
            <a:ext cx="1055687" cy="3651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AF326FCA-8CEE-4089-9A8A-D5E2373CF0ED}"/>
              </a:ext>
            </a:extLst>
          </p:cNvPr>
          <p:cNvCxnSpPr>
            <a:cxnSpLocks/>
          </p:cNvCxnSpPr>
          <p:nvPr/>
        </p:nvCxnSpPr>
        <p:spPr>
          <a:xfrm flipH="1">
            <a:off x="8643062" y="2005013"/>
            <a:ext cx="938212" cy="381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00F0D2A9-54B0-4518-A7FC-99C3B6B72736}"/>
              </a:ext>
            </a:extLst>
          </p:cNvPr>
          <p:cNvCxnSpPr>
            <a:cxnSpLocks/>
          </p:cNvCxnSpPr>
          <p:nvPr/>
        </p:nvCxnSpPr>
        <p:spPr>
          <a:xfrm>
            <a:off x="9581274" y="2005013"/>
            <a:ext cx="885825" cy="381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B2C7E041-6FE1-4622-88F2-A882D1E345D3}"/>
              </a:ext>
            </a:extLst>
          </p:cNvPr>
          <p:cNvSpPr/>
          <p:nvPr/>
        </p:nvSpPr>
        <p:spPr>
          <a:xfrm>
            <a:off x="304800" y="2365375"/>
            <a:ext cx="1463675" cy="411480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3B88D0C4-967B-46FF-ADAE-84344DC92016}"/>
              </a:ext>
            </a:extLst>
          </p:cNvPr>
          <p:cNvSpPr/>
          <p:nvPr/>
        </p:nvSpPr>
        <p:spPr>
          <a:xfrm>
            <a:off x="374650" y="2566988"/>
            <a:ext cx="1328738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dào,tăng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EA3203CF-6937-4AE5-8A3B-692BB61CABE2}"/>
              </a:ext>
            </a:extLst>
          </p:cNvPr>
          <p:cNvSpPr/>
          <p:nvPr/>
        </p:nvSpPr>
        <p:spPr>
          <a:xfrm>
            <a:off x="1844893" y="2373313"/>
            <a:ext cx="1463675" cy="411480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19282F41-F700-4E22-9E15-BC788967652D}"/>
              </a:ext>
            </a:extLst>
          </p:cNvPr>
          <p:cNvSpPr/>
          <p:nvPr/>
        </p:nvSpPr>
        <p:spPr>
          <a:xfrm>
            <a:off x="1921093" y="2551113"/>
            <a:ext cx="1370013" cy="4038600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 algn="just">
              <a:defRPr/>
            </a:pPr>
            <a:endParaRPr lang="fr-FR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fr-FR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40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altLang="en-US" sz="1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40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CN.</a:t>
            </a:r>
            <a:endParaRPr lang="en-US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9868BFFA-1AF5-4C3E-B05C-D9187F53E890}"/>
              </a:ext>
            </a:extLst>
          </p:cNvPr>
          <p:cNvSpPr/>
          <p:nvPr/>
        </p:nvSpPr>
        <p:spPr>
          <a:xfrm>
            <a:off x="3422759" y="2373313"/>
            <a:ext cx="1463675" cy="4024312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8C07DAEA-CDCC-4E5A-913E-8D96FC8DEAF9}"/>
              </a:ext>
            </a:extLst>
          </p:cNvPr>
          <p:cNvSpPr/>
          <p:nvPr/>
        </p:nvSpPr>
        <p:spPr>
          <a:xfrm>
            <a:off x="3516422" y="2546350"/>
            <a:ext cx="1365250" cy="4024313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NLN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CNXD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35000"/>
              </a:spcAft>
              <a:defRPr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D17632AD-5A8D-4619-B553-7554D37A46E2}"/>
              </a:ext>
            </a:extLst>
          </p:cNvPr>
          <p:cNvSpPr txBox="1"/>
          <p:nvPr/>
        </p:nvSpPr>
        <p:spPr>
          <a:xfrm>
            <a:off x="592138" y="2566988"/>
            <a:ext cx="1150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1" name="TextBox 83">
            <a:extLst>
              <a:ext uri="{FF2B5EF4-FFF2-40B4-BE49-F238E27FC236}">
                <a16:creationId xmlns="" xmlns:a16="http://schemas.microsoft.com/office/drawing/2014/main" id="{507B22B2-423A-489F-9522-B9A0525AF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659" y="2541588"/>
            <a:ext cx="146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ngành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tế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0F534BD-3B85-4FBD-8EC8-AB5313F72ACC}"/>
              </a:ext>
            </a:extLst>
          </p:cNvPr>
          <p:cNvSpPr txBox="1"/>
          <p:nvPr/>
        </p:nvSpPr>
        <p:spPr>
          <a:xfrm>
            <a:off x="2121365" y="2342991"/>
            <a:ext cx="11128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6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i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86063550-E8B5-4B6C-9CEA-C2BE16B3072C}"/>
              </a:ext>
            </a:extLst>
          </p:cNvPr>
          <p:cNvSpPr/>
          <p:nvPr/>
        </p:nvSpPr>
        <p:spPr>
          <a:xfrm>
            <a:off x="4951413" y="2393950"/>
            <a:ext cx="1462087" cy="4024313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reeform: Shape 108">
            <a:extLst>
              <a:ext uri="{FF2B5EF4-FFF2-40B4-BE49-F238E27FC236}">
                <a16:creationId xmlns="" xmlns:a16="http://schemas.microsoft.com/office/drawing/2014/main" id="{B2225D08-D6D0-4826-9704-CE9FF3563BA7}"/>
              </a:ext>
            </a:extLst>
          </p:cNvPr>
          <p:cNvSpPr/>
          <p:nvPr/>
        </p:nvSpPr>
        <p:spPr>
          <a:xfrm>
            <a:off x="5053013" y="2566988"/>
            <a:ext cx="1371600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fr-FR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 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(KV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fr-FR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fr-FR" altLang="en-US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altLang="en-US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35000"/>
              </a:spcAft>
              <a:defRPr/>
            </a:pP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5" name="TextBox 109">
            <a:extLst>
              <a:ext uri="{FF2B5EF4-FFF2-40B4-BE49-F238E27FC236}">
                <a16:creationId xmlns="" xmlns:a16="http://schemas.microsoft.com/office/drawing/2014/main" id="{CA7C58BE-C847-41C6-996D-A0BAEC011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975" y="2511425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thành phần kinh tế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="" xmlns:a16="http://schemas.microsoft.com/office/drawing/2014/main" id="{05670350-B188-49A6-A178-5D8BCE40940D}"/>
              </a:ext>
            </a:extLst>
          </p:cNvPr>
          <p:cNvSpPr/>
          <p:nvPr/>
        </p:nvSpPr>
        <p:spPr>
          <a:xfrm>
            <a:off x="9623207" y="2386013"/>
            <a:ext cx="2090738" cy="4022725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reeform: Shape 111">
            <a:extLst>
              <a:ext uri="{FF2B5EF4-FFF2-40B4-BE49-F238E27FC236}">
                <a16:creationId xmlns="" xmlns:a16="http://schemas.microsoft.com/office/drawing/2014/main" id="{E5622D36-3014-4FBC-A7EE-F2BE5E0F84E5}"/>
              </a:ext>
            </a:extLst>
          </p:cNvPr>
          <p:cNvSpPr/>
          <p:nvPr/>
        </p:nvSpPr>
        <p:spPr>
          <a:xfrm>
            <a:off x="9666288" y="2551113"/>
            <a:ext cx="2192337" cy="4024312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>
              <a:lnSpc>
                <a:spcPts val="2000"/>
              </a:lnSpc>
              <a:defRPr/>
            </a:pPr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="" xmlns:a16="http://schemas.microsoft.com/office/drawing/2014/main" id="{81D13A48-E420-4293-97A7-715F9721F402}"/>
              </a:ext>
            </a:extLst>
          </p:cNvPr>
          <p:cNvSpPr/>
          <p:nvPr/>
        </p:nvSpPr>
        <p:spPr>
          <a:xfrm>
            <a:off x="8080375" y="2386013"/>
            <a:ext cx="1463675" cy="4022725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5" name="Freeform: Shape 114">
            <a:extLst>
              <a:ext uri="{FF2B5EF4-FFF2-40B4-BE49-F238E27FC236}">
                <a16:creationId xmlns="" xmlns:a16="http://schemas.microsoft.com/office/drawing/2014/main" id="{05069140-4F3F-484B-AE51-AF23DDBEFFA3}"/>
              </a:ext>
            </a:extLst>
          </p:cNvPr>
          <p:cNvSpPr/>
          <p:nvPr/>
        </p:nvSpPr>
        <p:spPr>
          <a:xfrm>
            <a:off x="8125696" y="2534604"/>
            <a:ext cx="1401762" cy="4024312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 algn="just" defTabSz="1289050">
              <a:spcAft>
                <a:spcPct val="35000"/>
              </a:spcAft>
              <a:defRPr/>
            </a:pPr>
            <a:r>
              <a:rPr lang="fr-F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1289050">
              <a:spcAft>
                <a:spcPct val="35000"/>
              </a:spcAft>
              <a:defRPr/>
            </a:pPr>
            <a:r>
              <a:rPr lang="fr-F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KTXH </a:t>
            </a:r>
            <a:r>
              <a:rPr lang="fr-FR" sz="1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1289050">
              <a:spcAft>
                <a:spcPct val="35000"/>
              </a:spcAft>
              <a:defRPr/>
            </a:pP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16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fr-FR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="" xmlns:a16="http://schemas.microsoft.com/office/drawing/2014/main" id="{D5E50D1C-7F97-4B4C-A981-9934A8948F62}"/>
              </a:ext>
            </a:extLst>
          </p:cNvPr>
          <p:cNvSpPr/>
          <p:nvPr/>
        </p:nvSpPr>
        <p:spPr>
          <a:xfrm>
            <a:off x="6500813" y="2406650"/>
            <a:ext cx="1463675" cy="4022725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7" name="Freeform: Shape 116">
            <a:extLst>
              <a:ext uri="{FF2B5EF4-FFF2-40B4-BE49-F238E27FC236}">
                <a16:creationId xmlns="" xmlns:a16="http://schemas.microsoft.com/office/drawing/2014/main" id="{CAAC9743-0ED8-401D-B488-B14FEB8B34B6}"/>
              </a:ext>
            </a:extLst>
          </p:cNvPr>
          <p:cNvSpPr/>
          <p:nvPr/>
        </p:nvSpPr>
        <p:spPr>
          <a:xfrm>
            <a:off x="6581775" y="2555875"/>
            <a:ext cx="1382713" cy="4022725"/>
          </a:xfrm>
          <a:custGeom>
            <a:avLst/>
            <a:gdLst>
              <a:gd name="connsiteX0" fmla="*/ 0 w 1733942"/>
              <a:gd name="connsiteY0" fmla="*/ 110105 h 1101053"/>
              <a:gd name="connsiteX1" fmla="*/ 110105 w 1733942"/>
              <a:gd name="connsiteY1" fmla="*/ 0 h 1101053"/>
              <a:gd name="connsiteX2" fmla="*/ 1623837 w 1733942"/>
              <a:gd name="connsiteY2" fmla="*/ 0 h 1101053"/>
              <a:gd name="connsiteX3" fmla="*/ 1733942 w 1733942"/>
              <a:gd name="connsiteY3" fmla="*/ 110105 h 1101053"/>
              <a:gd name="connsiteX4" fmla="*/ 1733942 w 1733942"/>
              <a:gd name="connsiteY4" fmla="*/ 990948 h 1101053"/>
              <a:gd name="connsiteX5" fmla="*/ 1623837 w 1733942"/>
              <a:gd name="connsiteY5" fmla="*/ 1101053 h 1101053"/>
              <a:gd name="connsiteX6" fmla="*/ 110105 w 1733942"/>
              <a:gd name="connsiteY6" fmla="*/ 1101053 h 1101053"/>
              <a:gd name="connsiteX7" fmla="*/ 0 w 1733942"/>
              <a:gd name="connsiteY7" fmla="*/ 990948 h 1101053"/>
              <a:gd name="connsiteX8" fmla="*/ 0 w 1733942"/>
              <a:gd name="connsiteY8" fmla="*/ 110105 h 11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942" h="1101053">
                <a:moveTo>
                  <a:pt x="0" y="110105"/>
                </a:moveTo>
                <a:cubicBezTo>
                  <a:pt x="0" y="49296"/>
                  <a:pt x="49296" y="0"/>
                  <a:pt x="110105" y="0"/>
                </a:cubicBezTo>
                <a:lnTo>
                  <a:pt x="1623837" y="0"/>
                </a:lnTo>
                <a:cubicBezTo>
                  <a:pt x="1684646" y="0"/>
                  <a:pt x="1733942" y="49296"/>
                  <a:pt x="1733942" y="110105"/>
                </a:cubicBezTo>
                <a:lnTo>
                  <a:pt x="1733942" y="990948"/>
                </a:lnTo>
                <a:cubicBezTo>
                  <a:pt x="1733942" y="1051757"/>
                  <a:pt x="1684646" y="1101053"/>
                  <a:pt x="1623837" y="1101053"/>
                </a:cubicBezTo>
                <a:lnTo>
                  <a:pt x="110105" y="1101053"/>
                </a:lnTo>
                <a:cubicBezTo>
                  <a:pt x="49296" y="1101053"/>
                  <a:pt x="0" y="1051757"/>
                  <a:pt x="0" y="990948"/>
                </a:cubicBezTo>
                <a:lnTo>
                  <a:pt x="0" y="1101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 algn="just">
              <a:lnSpc>
                <a:spcPct val="150000"/>
              </a:lnSpc>
              <a:defRPr/>
            </a:pP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2" name="TextBox 117">
            <a:extLst>
              <a:ext uri="{FF2B5EF4-FFF2-40B4-BE49-F238E27FC236}">
                <a16:creationId xmlns="" xmlns:a16="http://schemas.microsoft.com/office/drawing/2014/main" id="{03D46FD8-64D0-407D-868E-0C54E79C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2513013"/>
            <a:ext cx="151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thành thị- nông thôn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3" name="TextBox 135">
            <a:extLst>
              <a:ext uri="{FF2B5EF4-FFF2-40B4-BE49-F238E27FC236}">
                <a16:creationId xmlns="" xmlns:a16="http://schemas.microsoft.com/office/drawing/2014/main" id="{B0894DA0-9904-4E8A-8CA8-08330137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5" y="2511425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4" name="TextBox 137">
            <a:extLst>
              <a:ext uri="{FF2B5EF4-FFF2-40B4-BE49-F238E27FC236}">
                <a16:creationId xmlns="" xmlns:a16="http://schemas.microsoft.com/office/drawing/2014/main" id="{D05B73A5-F351-45B0-A60B-4E6361F5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9838" y="2498725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</a:t>
            </a:r>
            <a:endParaRPr lang="en-US" alt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9A6B2716-C2E5-4B3A-AA74-FE81525FA764}"/>
              </a:ext>
            </a:extLst>
          </p:cNvPr>
          <p:cNvCxnSpPr>
            <a:cxnSpLocks/>
          </p:cNvCxnSpPr>
          <p:nvPr/>
        </p:nvCxnSpPr>
        <p:spPr>
          <a:xfrm flipH="1">
            <a:off x="1952625" y="944563"/>
            <a:ext cx="4392613" cy="6953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B996AA4B-A8DD-41E6-BC5E-D99BE84E23D7}"/>
              </a:ext>
            </a:extLst>
          </p:cNvPr>
          <p:cNvCxnSpPr>
            <a:cxnSpLocks/>
          </p:cNvCxnSpPr>
          <p:nvPr/>
        </p:nvCxnSpPr>
        <p:spPr>
          <a:xfrm flipH="1">
            <a:off x="6345238" y="933450"/>
            <a:ext cx="0" cy="6604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8FB976FB-2A2C-4403-92EE-88B9AF0C390F}"/>
              </a:ext>
            </a:extLst>
          </p:cNvPr>
          <p:cNvCxnSpPr>
            <a:cxnSpLocks/>
          </p:cNvCxnSpPr>
          <p:nvPr/>
        </p:nvCxnSpPr>
        <p:spPr>
          <a:xfrm>
            <a:off x="6345238" y="933450"/>
            <a:ext cx="3678237" cy="6540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47D8950-7F1A-483D-B03D-869742DB68DF}"/>
              </a:ext>
            </a:extLst>
          </p:cNvPr>
          <p:cNvSpPr txBox="1"/>
          <p:nvPr/>
        </p:nvSpPr>
        <p:spPr>
          <a:xfrm>
            <a:off x="3967866" y="410234"/>
            <a:ext cx="475488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ĐỘNG VÀ VIỆC LÀM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DB957A1A-CB75-4EC5-89CB-F29571EB185F}"/>
              </a:ext>
            </a:extLst>
          </p:cNvPr>
          <p:cNvSpPr/>
          <p:nvPr/>
        </p:nvSpPr>
        <p:spPr>
          <a:xfrm>
            <a:off x="2168525" y="482600"/>
            <a:ext cx="1931988" cy="698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1C2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2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13FCBD9E-FB67-451C-9C9D-AFD8736A8FA9}"/>
              </a:ext>
            </a:extLst>
          </p:cNvPr>
          <p:cNvSpPr/>
          <p:nvPr/>
        </p:nvSpPr>
        <p:spPr>
          <a:xfrm>
            <a:off x="569913" y="1654175"/>
            <a:ext cx="2930525" cy="425450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>
                <a:solidFill>
                  <a:srgbClr val="C00000"/>
                </a:solidFill>
              </a:rPr>
              <a:t>NGUỒN LAO ĐỘNG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1460DA04-5DAE-4FFB-89EC-BA08C5BB2718}"/>
              </a:ext>
            </a:extLst>
          </p:cNvPr>
          <p:cNvSpPr/>
          <p:nvPr/>
        </p:nvSpPr>
        <p:spPr>
          <a:xfrm>
            <a:off x="4224338" y="1630363"/>
            <a:ext cx="3843337" cy="423862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CƠ CẤU SỬ DỤNG LAO ĐỘNG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C2F29FE1-D0F8-4959-ADEB-F0FFAD84897F}"/>
              </a:ext>
            </a:extLst>
          </p:cNvPr>
          <p:cNvSpPr/>
          <p:nvPr/>
        </p:nvSpPr>
        <p:spPr>
          <a:xfrm>
            <a:off x="8458200" y="1593850"/>
            <a:ext cx="2932113" cy="425450"/>
          </a:xfrm>
          <a:custGeom>
            <a:avLst/>
            <a:gdLst>
              <a:gd name="connsiteX0" fmla="*/ 0 w 2930889"/>
              <a:gd name="connsiteY0" fmla="*/ 0 h 425021"/>
              <a:gd name="connsiteX1" fmla="*/ 2718379 w 2930889"/>
              <a:gd name="connsiteY1" fmla="*/ 0 h 425021"/>
              <a:gd name="connsiteX2" fmla="*/ 2930889 w 2930889"/>
              <a:gd name="connsiteY2" fmla="*/ 212511 h 425021"/>
              <a:gd name="connsiteX3" fmla="*/ 2718379 w 2930889"/>
              <a:gd name="connsiteY3" fmla="*/ 425021 h 425021"/>
              <a:gd name="connsiteX4" fmla="*/ 0 w 2930889"/>
              <a:gd name="connsiteY4" fmla="*/ 425021 h 425021"/>
              <a:gd name="connsiteX5" fmla="*/ 212511 w 2930889"/>
              <a:gd name="connsiteY5" fmla="*/ 212511 h 425021"/>
              <a:gd name="connsiteX6" fmla="*/ 0 w 2930889"/>
              <a:gd name="connsiteY6" fmla="*/ 0 h 4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889" h="425021">
                <a:moveTo>
                  <a:pt x="0" y="0"/>
                </a:moveTo>
                <a:lnTo>
                  <a:pt x="2718379" y="0"/>
                </a:lnTo>
                <a:lnTo>
                  <a:pt x="2930889" y="212511"/>
                </a:lnTo>
                <a:lnTo>
                  <a:pt x="2718379" y="425021"/>
                </a:lnTo>
                <a:lnTo>
                  <a:pt x="0" y="425021"/>
                </a:lnTo>
                <a:lnTo>
                  <a:pt x="212511" y="21251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lIns="242991" tIns="15240" rIns="21251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/>
              <a:t>VẤN ĐỀ VIỆC LÀM</a:t>
            </a:r>
            <a:endParaRPr lang="en-US"/>
          </a:p>
        </p:txBody>
      </p:sp>
      <p:sp>
        <p:nvSpPr>
          <p:cNvPr id="38" name="Freeform: Shape 111">
            <a:extLst>
              <a:ext uri="{FF2B5EF4-FFF2-40B4-BE49-F238E27FC236}">
                <a16:creationId xmlns="" xmlns:a16="http://schemas.microsoft.com/office/drawing/2014/main" id="{E5622D36-3014-4FBC-A7EE-F2BE5E0F84E5}"/>
              </a:ext>
            </a:extLst>
          </p:cNvPr>
          <p:cNvSpPr/>
          <p:nvPr/>
        </p:nvSpPr>
        <p:spPr>
          <a:xfrm>
            <a:off x="9709369" y="2772077"/>
            <a:ext cx="2192337" cy="3855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739" tIns="142739" rIns="142739" bIns="142739" spcCol="1270" anchor="ctr"/>
          <a:lstStyle/>
          <a:p>
            <a:pPr>
              <a:lnSpc>
                <a:spcPts val="2000"/>
              </a:lnSpc>
              <a:defRPr/>
            </a:pP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fr-F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1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fr-F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fr-FR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fr-FR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95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4166" y="53419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(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)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Ô CỦA CỘT ĐÚNG, SAI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483900"/>
              </p:ext>
            </p:extLst>
          </p:nvPr>
        </p:nvGraphicFramePr>
        <p:xfrm>
          <a:off x="838200" y="1300660"/>
          <a:ext cx="10287000" cy="366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</a:pPr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2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2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464566" y="1862962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endParaRPr lang="en-US" sz="240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83184" y="236299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15600" y="2883259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4116" y="335359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endParaRPr lang="en-US" sz="240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31366" y="3934293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0025" y="4442473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endParaRPr lang="en-US" sz="240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44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3392343" y="5860321"/>
            <a:ext cx="559929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None/>
            </a:pPr>
            <a:endParaRPr lang="en-US" sz="240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just"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D.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phần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lớn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làm</a:t>
            </a:r>
            <a:r>
              <a:rPr lang="en-US" sz="2400" smtClean="0">
                <a:solidFill>
                  <a:schemeClr val="bg1"/>
                </a:solidFill>
              </a:rPr>
              <a:t> ở </a:t>
            </a:r>
            <a:r>
              <a:rPr lang="en-US" sz="2400" err="1" smtClean="0">
                <a:solidFill>
                  <a:schemeClr val="bg1"/>
                </a:solidFill>
              </a:rPr>
              <a:t>ngành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chăn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nuôi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  <a:p>
            <a:pPr algn="just">
              <a:buNone/>
            </a:pP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3394191" y="4894734"/>
            <a:ext cx="561130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C. </a:t>
            </a:r>
            <a:r>
              <a:rPr lang="en-US" sz="2400" err="1">
                <a:solidFill>
                  <a:schemeClr val="bg1"/>
                </a:solidFill>
                <a:cs typeface="Arial" panose="020B0604020202020204" pitchFamily="34" charset="0"/>
              </a:rPr>
              <a:t>t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rình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độ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đang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dần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được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nâng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lên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gray">
          <a:xfrm>
            <a:off x="3367983" y="3913457"/>
            <a:ext cx="5637511" cy="47743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B.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hầu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hết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đều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gia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nhập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hợp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tác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xã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3367749" y="2973802"/>
            <a:ext cx="563774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A. </a:t>
            </a:r>
            <a:r>
              <a:rPr lang="en-US" sz="2400" err="1">
                <a:solidFill>
                  <a:schemeClr val="bg1"/>
                </a:solidFill>
                <a:cs typeface="Arial" panose="020B0604020202020204" pitchFamily="34" charset="0"/>
              </a:rPr>
              <a:t>t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ập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trung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nhiều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nhất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ở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vùng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núi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88465" y="1178374"/>
            <a:ext cx="10044545" cy="117496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68574" y="1283095"/>
            <a:ext cx="972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 smtClean="0">
                <a:solidFill>
                  <a:srgbClr val="FFFF00"/>
                </a:solidFill>
                <a:latin typeface="Arial" pitchFamily="34" charset="0"/>
                <a:cs typeface="Arial" panose="020B0604020202020204" pitchFamily="34" charset="0"/>
              </a:rPr>
              <a:t>Câu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4025" y="621040"/>
            <a:ext cx="2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"/>
          <p:cNvSpPr/>
          <p:nvPr/>
        </p:nvSpPr>
        <p:spPr>
          <a:xfrm>
            <a:off x="2788919" y="77851"/>
            <a:ext cx="7193279" cy="636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2.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LAO ĐỘNG VÀ VIỆC LÀM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208746" y="588831"/>
            <a:ext cx="3732756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069484" y="3015383"/>
            <a:ext cx="381000" cy="381000"/>
            <a:chOff x="2078" y="1680"/>
            <a:chExt cx="1615" cy="1615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3069890" y="3954467"/>
            <a:ext cx="381000" cy="381000"/>
            <a:chOff x="2078" y="1680"/>
            <a:chExt cx="1615" cy="1615"/>
          </a:xfrm>
        </p:grpSpPr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3103222" y="4980877"/>
            <a:ext cx="381000" cy="381000"/>
            <a:chOff x="2078" y="1680"/>
            <a:chExt cx="1615" cy="1615"/>
          </a:xfrm>
        </p:grpSpPr>
        <p:sp>
          <p:nvSpPr>
            <p:cNvPr id="58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2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3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4" name="Group 76"/>
          <p:cNvGrpSpPr>
            <a:grpSpLocks/>
          </p:cNvGrpSpPr>
          <p:nvPr/>
        </p:nvGrpSpPr>
        <p:grpSpPr bwMode="auto">
          <a:xfrm>
            <a:off x="3109153" y="5910983"/>
            <a:ext cx="355600" cy="381000"/>
            <a:chOff x="2078" y="1680"/>
            <a:chExt cx="1615" cy="1615"/>
          </a:xfrm>
        </p:grpSpPr>
        <p:sp>
          <p:nvSpPr>
            <p:cNvPr id="65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9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668784" y="2415519"/>
            <a:ext cx="4407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–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endParaRPr lang="en-US" sz="2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Minus 70"/>
          <p:cNvSpPr/>
          <p:nvPr/>
        </p:nvSpPr>
        <p:spPr>
          <a:xfrm>
            <a:off x="2118360" y="1716190"/>
            <a:ext cx="5029200" cy="20014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3" name="Minus 72"/>
          <p:cNvSpPr/>
          <p:nvPr/>
        </p:nvSpPr>
        <p:spPr>
          <a:xfrm>
            <a:off x="3651545" y="4275309"/>
            <a:ext cx="1493519" cy="14800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4" name="Minus 73"/>
          <p:cNvSpPr/>
          <p:nvPr/>
        </p:nvSpPr>
        <p:spPr>
          <a:xfrm>
            <a:off x="8287624" y="1716190"/>
            <a:ext cx="1694575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5" name="Minus 74"/>
          <p:cNvSpPr/>
          <p:nvPr/>
        </p:nvSpPr>
        <p:spPr>
          <a:xfrm>
            <a:off x="3825240" y="6269806"/>
            <a:ext cx="1463040" cy="1100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6" name="Minus 75"/>
          <p:cNvSpPr/>
          <p:nvPr/>
        </p:nvSpPr>
        <p:spPr>
          <a:xfrm>
            <a:off x="7040880" y="5301719"/>
            <a:ext cx="1564499" cy="10101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5145064" y="3336225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4542308" y="5860321"/>
            <a:ext cx="615340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None/>
            </a:pPr>
            <a:endParaRPr lang="en-US" sz="240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just"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D.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hoạt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động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ngành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trồng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trọt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  <a:p>
            <a:pPr algn="just">
              <a:buNone/>
            </a:pP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4544156" y="4894734"/>
            <a:ext cx="6151553" cy="46714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C.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phần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nhiều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đạt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mức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thu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nhập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rất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cao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gray">
          <a:xfrm>
            <a:off x="4517948" y="3913457"/>
            <a:ext cx="6177761" cy="47743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B. </a:t>
            </a:r>
            <a:r>
              <a:rPr lang="en-US" sz="2400" err="1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ó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lượng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lớn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hơn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các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khu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vực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đô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thị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4517714" y="2973802"/>
            <a:ext cx="6177995" cy="53139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A.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hầu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hết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đã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qua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đào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tạo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nghề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nghiệp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9928" y="1178374"/>
            <a:ext cx="10418618" cy="92751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8473" y="1380080"/>
            <a:ext cx="1028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 smtClean="0">
                <a:solidFill>
                  <a:srgbClr val="FFFF00"/>
                </a:solidFill>
                <a:latin typeface="Arial" pitchFamily="34" charset="0"/>
                <a:cs typeface="Arial" panose="020B0604020202020204" pitchFamily="34" charset="0"/>
              </a:rPr>
              <a:t>Câu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nông thôn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4025" y="621040"/>
            <a:ext cx="2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"/>
          <p:cNvSpPr/>
          <p:nvPr/>
        </p:nvSpPr>
        <p:spPr>
          <a:xfrm>
            <a:off x="3169920" y="77851"/>
            <a:ext cx="6842760" cy="636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2.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LAO ĐỘNG VÀ VIỆC LÀM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208746" y="588831"/>
            <a:ext cx="3732756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219449" y="3015383"/>
            <a:ext cx="381000" cy="381000"/>
            <a:chOff x="2078" y="1680"/>
            <a:chExt cx="1615" cy="1615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219855" y="3954467"/>
            <a:ext cx="381000" cy="381000"/>
            <a:chOff x="2078" y="1680"/>
            <a:chExt cx="1615" cy="1615"/>
          </a:xfrm>
        </p:grpSpPr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4253187" y="4980877"/>
            <a:ext cx="381000" cy="381000"/>
            <a:chOff x="2078" y="1680"/>
            <a:chExt cx="1615" cy="1615"/>
          </a:xfrm>
        </p:grpSpPr>
        <p:sp>
          <p:nvSpPr>
            <p:cNvPr id="58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2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3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4" name="Group 76"/>
          <p:cNvGrpSpPr>
            <a:grpSpLocks/>
          </p:cNvGrpSpPr>
          <p:nvPr/>
        </p:nvGrpSpPr>
        <p:grpSpPr bwMode="auto">
          <a:xfrm>
            <a:off x="4259118" y="5910983"/>
            <a:ext cx="355600" cy="381000"/>
            <a:chOff x="2078" y="1680"/>
            <a:chExt cx="1615" cy="1615"/>
          </a:xfrm>
        </p:grpSpPr>
        <p:sp>
          <p:nvSpPr>
            <p:cNvPr id="65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9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" name="Minus 70"/>
          <p:cNvSpPr/>
          <p:nvPr/>
        </p:nvSpPr>
        <p:spPr>
          <a:xfrm>
            <a:off x="1950720" y="1793281"/>
            <a:ext cx="4815840" cy="22003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2" name="Minus 71"/>
          <p:cNvSpPr/>
          <p:nvPr/>
        </p:nvSpPr>
        <p:spPr>
          <a:xfrm>
            <a:off x="7385005" y="1793279"/>
            <a:ext cx="1819887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3" name="Minus 72"/>
          <p:cNvSpPr/>
          <p:nvPr/>
        </p:nvSpPr>
        <p:spPr>
          <a:xfrm>
            <a:off x="4774277" y="3335518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4" name="Minus 73"/>
          <p:cNvSpPr/>
          <p:nvPr/>
        </p:nvSpPr>
        <p:spPr>
          <a:xfrm>
            <a:off x="6598920" y="4274602"/>
            <a:ext cx="1342581" cy="11628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5" name="Minus 74"/>
          <p:cNvSpPr/>
          <p:nvPr/>
        </p:nvSpPr>
        <p:spPr>
          <a:xfrm>
            <a:off x="4953000" y="5229681"/>
            <a:ext cx="1813559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6" name="Minus 75"/>
          <p:cNvSpPr/>
          <p:nvPr/>
        </p:nvSpPr>
        <p:spPr>
          <a:xfrm>
            <a:off x="4953000" y="6226348"/>
            <a:ext cx="79248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9052492" y="5229681"/>
            <a:ext cx="1356427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4542309" y="5860321"/>
            <a:ext cx="500642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D.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có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số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lượng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đông</a:t>
            </a:r>
            <a:r>
              <a:rPr lang="en-US" sz="2400">
                <a:solidFill>
                  <a:schemeClr val="bg1"/>
                </a:solidFill>
              </a:rPr>
              <a:t>, </a:t>
            </a:r>
            <a:r>
              <a:rPr lang="en-US" sz="2400" err="1">
                <a:solidFill>
                  <a:schemeClr val="bg1"/>
                </a:solidFill>
              </a:rPr>
              <a:t>tăng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nhanh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4544156" y="4894734"/>
            <a:ext cx="5004579" cy="46714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C. </a:t>
            </a:r>
            <a:r>
              <a:rPr lang="en-US" sz="2400" err="1">
                <a:solidFill>
                  <a:schemeClr val="bg1"/>
                </a:solidFill>
              </a:rPr>
              <a:t>tập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trung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chủ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yếu</a:t>
            </a:r>
            <a:r>
              <a:rPr lang="en-US" sz="2400">
                <a:solidFill>
                  <a:schemeClr val="bg1"/>
                </a:solidFill>
              </a:rPr>
              <a:t> ở </a:t>
            </a:r>
            <a:r>
              <a:rPr lang="en-US" sz="2400" err="1">
                <a:solidFill>
                  <a:schemeClr val="bg1"/>
                </a:solidFill>
              </a:rPr>
              <a:t>thành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thị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gray">
          <a:xfrm>
            <a:off x="4517948" y="3913457"/>
            <a:ext cx="5030787" cy="47743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B. </a:t>
            </a:r>
            <a:r>
              <a:rPr lang="en-US" sz="2400" err="1">
                <a:solidFill>
                  <a:schemeClr val="bg1"/>
                </a:solidFill>
              </a:rPr>
              <a:t>có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tác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phong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công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nghiệp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cao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4517714" y="2973802"/>
            <a:ext cx="5031021" cy="53139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A. </a:t>
            </a:r>
            <a:r>
              <a:rPr lang="en-US" sz="2400" err="1">
                <a:solidFill>
                  <a:schemeClr val="bg1"/>
                </a:solidFill>
              </a:rPr>
              <a:t>làm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nhiều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nghề</a:t>
            </a:r>
            <a:r>
              <a:rPr lang="en-US" sz="2400">
                <a:solidFill>
                  <a:schemeClr val="bg1"/>
                </a:solidFill>
              </a:rPr>
              <a:t>, </a:t>
            </a:r>
            <a:r>
              <a:rPr lang="en-US" sz="2400" err="1">
                <a:solidFill>
                  <a:schemeClr val="bg1"/>
                </a:solidFill>
              </a:rPr>
              <a:t>số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lượng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nhỏ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9928" y="1178374"/>
            <a:ext cx="10418618" cy="92751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8473" y="1380080"/>
            <a:ext cx="1028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 smtClean="0">
                <a:solidFill>
                  <a:srgbClr val="FFFF00"/>
                </a:solidFill>
                <a:latin typeface="Arial" pitchFamily="34" charset="0"/>
                <a:cs typeface="Arial" panose="020B0604020202020204" pitchFamily="34" charset="0"/>
              </a:rPr>
              <a:t>Câu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Lao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nay 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4025" y="621040"/>
            <a:ext cx="2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"/>
          <p:cNvSpPr/>
          <p:nvPr/>
        </p:nvSpPr>
        <p:spPr>
          <a:xfrm>
            <a:off x="2910840" y="0"/>
            <a:ext cx="7757160" cy="7740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2.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LAO ĐỘNG VÀ VIỆC LÀM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208746" y="588831"/>
            <a:ext cx="3732756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219449" y="3015383"/>
            <a:ext cx="381000" cy="381000"/>
            <a:chOff x="2078" y="1680"/>
            <a:chExt cx="1615" cy="1615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219855" y="3954467"/>
            <a:ext cx="381000" cy="381000"/>
            <a:chOff x="2078" y="1680"/>
            <a:chExt cx="1615" cy="1615"/>
          </a:xfrm>
        </p:grpSpPr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4253187" y="4980877"/>
            <a:ext cx="381000" cy="381000"/>
            <a:chOff x="2078" y="1680"/>
            <a:chExt cx="1615" cy="1615"/>
          </a:xfrm>
        </p:grpSpPr>
        <p:sp>
          <p:nvSpPr>
            <p:cNvPr id="58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2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3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4" name="Group 76"/>
          <p:cNvGrpSpPr>
            <a:grpSpLocks/>
          </p:cNvGrpSpPr>
          <p:nvPr/>
        </p:nvGrpSpPr>
        <p:grpSpPr bwMode="auto">
          <a:xfrm>
            <a:off x="4259118" y="5910983"/>
            <a:ext cx="355600" cy="381000"/>
            <a:chOff x="2078" y="1680"/>
            <a:chExt cx="1615" cy="1615"/>
          </a:xfrm>
        </p:grpSpPr>
        <p:sp>
          <p:nvSpPr>
            <p:cNvPr id="65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9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428509" y="2415519"/>
            <a:ext cx="5647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–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301 -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2022)</a:t>
            </a:r>
            <a:endParaRPr lang="en-US" sz="2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Minus 71"/>
          <p:cNvSpPr/>
          <p:nvPr/>
        </p:nvSpPr>
        <p:spPr>
          <a:xfrm>
            <a:off x="2468880" y="1848694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3" name="Minus 72"/>
          <p:cNvSpPr/>
          <p:nvPr/>
        </p:nvSpPr>
        <p:spPr>
          <a:xfrm>
            <a:off x="5282644" y="1793280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4" name="Minus 73"/>
          <p:cNvSpPr/>
          <p:nvPr/>
        </p:nvSpPr>
        <p:spPr>
          <a:xfrm>
            <a:off x="8488680" y="3355098"/>
            <a:ext cx="948153" cy="19548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5" name="Minus 74"/>
          <p:cNvSpPr/>
          <p:nvPr/>
        </p:nvSpPr>
        <p:spPr>
          <a:xfrm>
            <a:off x="8488680" y="4252747"/>
            <a:ext cx="831455" cy="16544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6" name="Minus 75"/>
          <p:cNvSpPr/>
          <p:nvPr/>
        </p:nvSpPr>
        <p:spPr>
          <a:xfrm>
            <a:off x="4634188" y="5210572"/>
            <a:ext cx="3199172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6756766" y="6231118"/>
            <a:ext cx="787034" cy="17088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8" name="Minus 77"/>
          <p:cNvSpPr/>
          <p:nvPr/>
        </p:nvSpPr>
        <p:spPr>
          <a:xfrm>
            <a:off x="8122920" y="6197872"/>
            <a:ext cx="1197215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4542308" y="5860321"/>
            <a:ext cx="615340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D.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thường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xuyên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ổn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định</a:t>
            </a:r>
            <a:r>
              <a:rPr lang="en-US" sz="2400">
                <a:solidFill>
                  <a:schemeClr val="bg1"/>
                </a:solidFill>
              </a:rPr>
              <a:t>, </a:t>
            </a:r>
            <a:r>
              <a:rPr lang="en-US" sz="2400" err="1">
                <a:solidFill>
                  <a:schemeClr val="bg1"/>
                </a:solidFill>
              </a:rPr>
              <a:t>tỉ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trọng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không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đổi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4544156" y="4894734"/>
            <a:ext cx="6413654" cy="46714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C. </a:t>
            </a:r>
            <a:r>
              <a:rPr lang="en-US" sz="2400" err="1">
                <a:solidFill>
                  <a:schemeClr val="bg1"/>
                </a:solidFill>
              </a:rPr>
              <a:t>tăng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nhanh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tỉ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trọng</a:t>
            </a:r>
            <a:r>
              <a:rPr lang="en-US" sz="2400">
                <a:solidFill>
                  <a:schemeClr val="bg1"/>
                </a:solidFill>
              </a:rPr>
              <a:t> ở </a:t>
            </a:r>
            <a:r>
              <a:rPr lang="en-US" sz="2400" err="1">
                <a:solidFill>
                  <a:schemeClr val="bg1"/>
                </a:solidFill>
              </a:rPr>
              <a:t>nông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thôn</a:t>
            </a:r>
            <a:r>
              <a:rPr lang="en-US" sz="2400">
                <a:solidFill>
                  <a:schemeClr val="bg1"/>
                </a:solidFill>
              </a:rPr>
              <a:t>, </a:t>
            </a:r>
            <a:r>
              <a:rPr lang="en-US" sz="2400" err="1">
                <a:solidFill>
                  <a:schemeClr val="bg1"/>
                </a:solidFill>
              </a:rPr>
              <a:t>thành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thị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gray">
          <a:xfrm>
            <a:off x="4517948" y="3913457"/>
            <a:ext cx="6439862" cy="47743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en-US" sz="2400" err="1">
                <a:solidFill>
                  <a:schemeClr val="bg1"/>
                </a:solidFill>
              </a:rPr>
              <a:t>có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tỉ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trọng</a:t>
            </a:r>
            <a:r>
              <a:rPr lang="en-US" sz="2400">
                <a:solidFill>
                  <a:schemeClr val="bg1"/>
                </a:solidFill>
              </a:rPr>
              <a:t> ở </a:t>
            </a:r>
            <a:r>
              <a:rPr lang="en-US" sz="2400" err="1">
                <a:solidFill>
                  <a:schemeClr val="bg1"/>
                </a:solidFill>
              </a:rPr>
              <a:t>ngành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dịch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vụ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giảm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rất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nhiều</a:t>
            </a:r>
            <a:r>
              <a:rPr lang="en-US" sz="2400"/>
              <a:t>.</a:t>
            </a: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4517714" y="2973802"/>
            <a:ext cx="6177995" cy="53139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A. </a:t>
            </a:r>
            <a:r>
              <a:rPr lang="en-US" sz="2400" err="1">
                <a:solidFill>
                  <a:schemeClr val="bg1"/>
                </a:solidFill>
              </a:rPr>
              <a:t>thay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đổi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trong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quá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trình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phát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triển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kinh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tế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9928" y="1178374"/>
            <a:ext cx="10418618" cy="92751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8473" y="1380080"/>
            <a:ext cx="1028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 smtClean="0">
                <a:solidFill>
                  <a:srgbClr val="FFFF00"/>
                </a:solidFill>
                <a:latin typeface="Arial" pitchFamily="34" charset="0"/>
                <a:cs typeface="Arial" panose="020B0604020202020204" pitchFamily="34" charset="0"/>
              </a:rPr>
              <a:t>Câu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nay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4025" y="621040"/>
            <a:ext cx="2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"/>
          <p:cNvSpPr/>
          <p:nvPr/>
        </p:nvSpPr>
        <p:spPr>
          <a:xfrm>
            <a:off x="2575559" y="77851"/>
            <a:ext cx="7140065" cy="636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2.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LAO ĐỘNG VÀ VIỆC LÀM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208746" y="588831"/>
            <a:ext cx="3732756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219449" y="3015383"/>
            <a:ext cx="381000" cy="381000"/>
            <a:chOff x="2078" y="1680"/>
            <a:chExt cx="1615" cy="1615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219855" y="3954467"/>
            <a:ext cx="381000" cy="381000"/>
            <a:chOff x="2078" y="1680"/>
            <a:chExt cx="1615" cy="1615"/>
          </a:xfrm>
        </p:grpSpPr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4253187" y="4980877"/>
            <a:ext cx="381000" cy="381000"/>
            <a:chOff x="2078" y="1680"/>
            <a:chExt cx="1615" cy="1615"/>
          </a:xfrm>
        </p:grpSpPr>
        <p:sp>
          <p:nvSpPr>
            <p:cNvPr id="58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2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3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4" name="Group 76"/>
          <p:cNvGrpSpPr>
            <a:grpSpLocks/>
          </p:cNvGrpSpPr>
          <p:nvPr/>
        </p:nvGrpSpPr>
        <p:grpSpPr bwMode="auto">
          <a:xfrm>
            <a:off x="4259118" y="5910983"/>
            <a:ext cx="355600" cy="381000"/>
            <a:chOff x="2078" y="1680"/>
            <a:chExt cx="1615" cy="1615"/>
          </a:xfrm>
        </p:grpSpPr>
        <p:sp>
          <p:nvSpPr>
            <p:cNvPr id="65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9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428509" y="2415519"/>
            <a:ext cx="5647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302 -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2021)</a:t>
            </a:r>
            <a:endParaRPr lang="en-US" sz="2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Minus 71"/>
          <p:cNvSpPr/>
          <p:nvPr/>
        </p:nvSpPr>
        <p:spPr>
          <a:xfrm>
            <a:off x="4843549" y="3336225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3" name="Minus 72"/>
          <p:cNvSpPr/>
          <p:nvPr/>
        </p:nvSpPr>
        <p:spPr>
          <a:xfrm>
            <a:off x="8473440" y="4225447"/>
            <a:ext cx="248437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4" name="Minus 73"/>
          <p:cNvSpPr/>
          <p:nvPr/>
        </p:nvSpPr>
        <p:spPr>
          <a:xfrm>
            <a:off x="4843549" y="5229681"/>
            <a:ext cx="1863446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5" name="Minus 74"/>
          <p:cNvSpPr/>
          <p:nvPr/>
        </p:nvSpPr>
        <p:spPr>
          <a:xfrm>
            <a:off x="6814231" y="6267697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6" name="Minus 75"/>
          <p:cNvSpPr/>
          <p:nvPr/>
        </p:nvSpPr>
        <p:spPr>
          <a:xfrm>
            <a:off x="9208678" y="6179936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2148840" y="1838111"/>
            <a:ext cx="3291840" cy="13389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8" name="Minus 77"/>
          <p:cNvSpPr/>
          <p:nvPr/>
        </p:nvSpPr>
        <p:spPr>
          <a:xfrm>
            <a:off x="7149022" y="1838110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4542308" y="5860321"/>
            <a:ext cx="644548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D.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có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sự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chuyển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dịch</a:t>
            </a:r>
            <a:r>
              <a:rPr lang="en-US" sz="2400">
                <a:solidFill>
                  <a:schemeClr val="bg1"/>
                </a:solidFill>
              </a:rPr>
              <a:t> ở </a:t>
            </a:r>
            <a:r>
              <a:rPr lang="en-US" sz="2400" err="1">
                <a:solidFill>
                  <a:schemeClr val="bg1"/>
                </a:solidFill>
              </a:rPr>
              <a:t>tất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cả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các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thành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phần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4544156" y="4894734"/>
            <a:ext cx="6443634" cy="46714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C. </a:t>
            </a:r>
            <a:r>
              <a:rPr lang="en-US" sz="2400" err="1">
                <a:solidFill>
                  <a:schemeClr val="bg1"/>
                </a:solidFill>
              </a:rPr>
              <a:t>tăng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rất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nhanh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tỉ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trọng</a:t>
            </a:r>
            <a:r>
              <a:rPr lang="en-US" sz="2400">
                <a:solidFill>
                  <a:schemeClr val="bg1"/>
                </a:solidFill>
              </a:rPr>
              <a:t> ở </a:t>
            </a:r>
            <a:r>
              <a:rPr lang="en-US" sz="2400" err="1">
                <a:solidFill>
                  <a:schemeClr val="bg1"/>
                </a:solidFill>
              </a:rPr>
              <a:t>kinh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tế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Nhà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nước</a:t>
            </a:r>
            <a:r>
              <a:rPr lang="en-US" sz="2400"/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gray">
          <a:xfrm>
            <a:off x="4517948" y="3913457"/>
            <a:ext cx="6469842" cy="47743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en-US" sz="2400" b="1" smtClean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không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thay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đổi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tỉ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trọng</a:t>
            </a:r>
            <a:r>
              <a:rPr lang="en-US" sz="2400">
                <a:solidFill>
                  <a:schemeClr val="bg1"/>
                </a:solidFill>
              </a:rPr>
              <a:t> ở </a:t>
            </a:r>
            <a:r>
              <a:rPr lang="en-US" sz="2400" err="1">
                <a:solidFill>
                  <a:schemeClr val="bg1"/>
                </a:solidFill>
              </a:rPr>
              <a:t>các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thành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phần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4517714" y="2973802"/>
            <a:ext cx="6320175" cy="53139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A. </a:t>
            </a:r>
            <a:r>
              <a:rPr lang="en-US" sz="2400" err="1">
                <a:solidFill>
                  <a:schemeClr val="bg1"/>
                </a:solidFill>
              </a:rPr>
              <a:t>có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tỉ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trọng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lớn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nhất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là</a:t>
            </a:r>
            <a:r>
              <a:rPr lang="en-US" sz="2400">
                <a:solidFill>
                  <a:schemeClr val="bg1"/>
                </a:solidFill>
              </a:rPr>
              <a:t> ở </a:t>
            </a:r>
            <a:r>
              <a:rPr lang="en-US" sz="2400" err="1">
                <a:solidFill>
                  <a:schemeClr val="bg1"/>
                </a:solidFill>
              </a:rPr>
              <a:t>kinh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tế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Nhà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nước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0242" y="1380080"/>
            <a:ext cx="1156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 smtClean="0">
                <a:solidFill>
                  <a:srgbClr val="FFFF00"/>
                </a:solidFill>
                <a:latin typeface="Arial" pitchFamily="34" charset="0"/>
                <a:cs typeface="Arial" panose="020B0604020202020204" pitchFamily="34" charset="0"/>
              </a:rPr>
              <a:t>Câu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nay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4025" y="621040"/>
            <a:ext cx="2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"/>
          <p:cNvSpPr/>
          <p:nvPr/>
        </p:nvSpPr>
        <p:spPr>
          <a:xfrm>
            <a:off x="3520336" y="77851"/>
            <a:ext cx="6385664" cy="636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2.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LAO ĐỘNG VÀ VIỆC LÀM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846790" y="588831"/>
            <a:ext cx="3732756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219449" y="3015383"/>
            <a:ext cx="381000" cy="381000"/>
            <a:chOff x="2078" y="1680"/>
            <a:chExt cx="1615" cy="1615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219855" y="3954467"/>
            <a:ext cx="381000" cy="381000"/>
            <a:chOff x="2078" y="1680"/>
            <a:chExt cx="1615" cy="1615"/>
          </a:xfrm>
        </p:grpSpPr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4253187" y="4980877"/>
            <a:ext cx="381000" cy="381000"/>
            <a:chOff x="2078" y="1680"/>
            <a:chExt cx="1615" cy="1615"/>
          </a:xfrm>
        </p:grpSpPr>
        <p:sp>
          <p:nvSpPr>
            <p:cNvPr id="58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2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3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4" name="Group 76"/>
          <p:cNvGrpSpPr>
            <a:grpSpLocks/>
          </p:cNvGrpSpPr>
          <p:nvPr/>
        </p:nvGrpSpPr>
        <p:grpSpPr bwMode="auto">
          <a:xfrm>
            <a:off x="4259118" y="5910983"/>
            <a:ext cx="355600" cy="381000"/>
            <a:chOff x="2078" y="1680"/>
            <a:chExt cx="1615" cy="1615"/>
          </a:xfrm>
        </p:grpSpPr>
        <p:sp>
          <p:nvSpPr>
            <p:cNvPr id="65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9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428509" y="2415519"/>
            <a:ext cx="5647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–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304 -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2021)</a:t>
            </a:r>
            <a:endParaRPr lang="en-US" sz="2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Minus 71"/>
          <p:cNvSpPr/>
          <p:nvPr/>
        </p:nvSpPr>
        <p:spPr>
          <a:xfrm>
            <a:off x="918621" y="1793280"/>
            <a:ext cx="349062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3" name="Minus 72"/>
          <p:cNvSpPr/>
          <p:nvPr/>
        </p:nvSpPr>
        <p:spPr>
          <a:xfrm>
            <a:off x="4434257" y="1820988"/>
            <a:ext cx="3931729" cy="164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4" name="Minus 73"/>
          <p:cNvSpPr/>
          <p:nvPr/>
        </p:nvSpPr>
        <p:spPr>
          <a:xfrm>
            <a:off x="9906000" y="1830864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5" name="Minus 74"/>
          <p:cNvSpPr/>
          <p:nvPr/>
        </p:nvSpPr>
        <p:spPr>
          <a:xfrm>
            <a:off x="6260964" y="3343512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6" name="Minus 75"/>
          <p:cNvSpPr/>
          <p:nvPr/>
        </p:nvSpPr>
        <p:spPr>
          <a:xfrm>
            <a:off x="4754880" y="4274602"/>
            <a:ext cx="2514599" cy="11628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4754880" y="5210572"/>
            <a:ext cx="2514599" cy="15130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8" name="Minus 77"/>
          <p:cNvSpPr/>
          <p:nvPr/>
        </p:nvSpPr>
        <p:spPr>
          <a:xfrm>
            <a:off x="4754880" y="6181964"/>
            <a:ext cx="3186622" cy="18635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92470" y="2342367"/>
            <a:ext cx="2542784" cy="1665961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 dung 3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kern="120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THỊ 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ÓA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80467" y="187890"/>
            <a:ext cx="8204233" cy="5969543"/>
            <a:chOff x="2480468" y="719761"/>
            <a:chExt cx="7231062" cy="5418475"/>
          </a:xfrm>
        </p:grpSpPr>
        <p:sp>
          <p:nvSpPr>
            <p:cNvPr id="17" name="Freeform 16"/>
            <p:cNvSpPr/>
            <p:nvPr/>
          </p:nvSpPr>
          <p:spPr>
            <a:xfrm>
              <a:off x="5669367" y="71976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190" tIns="415881" rIns="375190" bIns="415881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1.Đặc điểm</a:t>
              </a:r>
              <a:endParaRPr lang="en-US" sz="2700" b="1" kern="120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69901" y="1121487"/>
              <a:ext cx="2241629" cy="1205177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782060" y="71976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2079139"/>
                <a:satOff val="-9594"/>
                <a:lumOff val="353"/>
                <a:alphaOff val="0"/>
              </a:schemeClr>
            </a:fillRef>
            <a:effectRef idx="2">
              <a:schemeClr val="accent4">
                <a:hueOff val="2079139"/>
                <a:satOff val="-9594"/>
                <a:lumOff val="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722098" y="2424685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58277"/>
                <a:satOff val="-19187"/>
                <a:lumOff val="706"/>
                <a:alphaOff val="0"/>
              </a:schemeClr>
            </a:fillRef>
            <a:effectRef idx="2">
              <a:schemeClr val="accent4">
                <a:hueOff val="4158277"/>
                <a:satOff val="-19187"/>
                <a:lumOff val="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190" tIns="415881" rIns="375190" bIns="415881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2.Mạng lưới đô thị</a:t>
              </a:r>
              <a:endParaRPr lang="en-US" sz="2700" b="1" kern="120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80468" y="2826410"/>
              <a:ext cx="2169318" cy="1205177"/>
            </a:xfrm>
            <a:custGeom>
              <a:avLst/>
              <a:gdLst>
                <a:gd name="connsiteX0" fmla="*/ 0 w 2169318"/>
                <a:gd name="connsiteY0" fmla="*/ 0 h 1205177"/>
                <a:gd name="connsiteX1" fmla="*/ 2169318 w 2169318"/>
                <a:gd name="connsiteY1" fmla="*/ 0 h 1205177"/>
                <a:gd name="connsiteX2" fmla="*/ 2169318 w 2169318"/>
                <a:gd name="connsiteY2" fmla="*/ 1205177 h 1205177"/>
                <a:gd name="connsiteX3" fmla="*/ 0 w 2169318"/>
                <a:gd name="connsiteY3" fmla="*/ 1205177 h 1205177"/>
                <a:gd name="connsiteX4" fmla="*/ 0 w 2169318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318" h="1205177">
                  <a:moveTo>
                    <a:pt x="0" y="0"/>
                  </a:moveTo>
                  <a:lnTo>
                    <a:pt x="2169318" y="0"/>
                  </a:lnTo>
                  <a:lnTo>
                    <a:pt x="2169318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609405" y="2424685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6237416"/>
                <a:satOff val="-28781"/>
                <a:lumOff val="1059"/>
                <a:alphaOff val="0"/>
              </a:schemeClr>
            </a:fillRef>
            <a:effectRef idx="2">
              <a:schemeClr val="accent4">
                <a:hueOff val="6237416"/>
                <a:satOff val="-28781"/>
                <a:lumOff val="1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69367" y="4129608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8316554"/>
                <a:satOff val="-38374"/>
                <a:lumOff val="1412"/>
                <a:alphaOff val="0"/>
              </a:schemeClr>
            </a:fillRef>
            <a:effectRef idx="2">
              <a:schemeClr val="accent4">
                <a:hueOff val="8316554"/>
                <a:satOff val="-38374"/>
                <a:lumOff val="1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190" tIns="415881" rIns="375190" bIns="415881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3. Ảnh hưởng của đô thị hóa</a:t>
              </a:r>
              <a:endParaRPr lang="en-US" sz="2700" b="1" kern="120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69901" y="4531334"/>
              <a:ext cx="2241629" cy="1205177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782060" y="4129607"/>
              <a:ext cx="1747506" cy="200862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6017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63592" y="617818"/>
            <a:ext cx="2179529" cy="4420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400" b="1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điểm</a:t>
            </a:r>
            <a:endParaRPr lang="en-US" altLang="en-US" sz="24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90779"/>
            <a:ext cx="10762466" cy="4308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chậm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4"/>
          <p:cNvSpPr/>
          <p:nvPr/>
        </p:nvSpPr>
        <p:spPr>
          <a:xfrm>
            <a:off x="3322320" y="-13680"/>
            <a:ext cx="6370320" cy="6329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ĐÔ THỊ HÓA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17533" y="480776"/>
            <a:ext cx="2004165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-11396" y="1654118"/>
            <a:ext cx="3508070" cy="4616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21917" tIns="60958" rIns="121917" bIns="60958">
            <a:spAutoFit/>
          </a:bodyPr>
          <a:lstStyle/>
          <a:p>
            <a:pPr eaLnBrk="0" hangingPunct="0">
              <a:defRPr/>
            </a:pP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b.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Tỉ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lệ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dân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thị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tăng</a:t>
            </a:r>
            <a:r>
              <a:rPr lang="en-US" sz="220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3674" y="6067350"/>
            <a:ext cx="10540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vực và thế giới.</a:t>
            </a:r>
            <a:endParaRPr lang="en-US" sz="2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8547"/>
              </p:ext>
            </p:extLst>
          </p:nvPr>
        </p:nvGraphicFramePr>
        <p:xfrm>
          <a:off x="1826228" y="2764692"/>
          <a:ext cx="8936238" cy="2721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027"/>
                <a:gridCol w="4402474"/>
                <a:gridCol w="3106737"/>
              </a:tblGrid>
              <a:tr h="74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Năm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dân thành thị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(Nghìn người)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Tỉ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lệ dân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thị</a:t>
                      </a:r>
                    </a:p>
                    <a:p>
                      <a:pPr algn="ctr"/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</a:p>
                  </a:txBody>
                  <a:tcPr>
                    <a:noFill/>
                  </a:tcPr>
                </a:tc>
              </a:tr>
              <a:tr h="367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2000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18,7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24,1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67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2005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22,3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27.1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67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2010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26,5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30,5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67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2015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31,1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33,9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67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32,8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35,0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36289" y="2193128"/>
            <a:ext cx="718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thành thị và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giai </a:t>
            </a:r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2000 - 2017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638794" y="5626576"/>
            <a:ext cx="4885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Niên</a:t>
            </a:r>
            <a:r>
              <a:rPr lang="en-US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kê</a:t>
            </a:r>
            <a:r>
              <a:rPr lang="en-US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 2015</a:t>
            </a:r>
            <a:r>
              <a:rPr lang="en-US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26043494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75156" y="648019"/>
            <a:ext cx="5694823" cy="4616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21917" tIns="60958" rIns="121917" bIns="60958">
            <a:spAutoFit/>
          </a:bodyPr>
          <a:lstStyle/>
          <a:p>
            <a:pPr eaLnBrk="0" hangingPunct="0">
              <a:defRPr/>
            </a:pP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c.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bố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đô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thị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đều</a:t>
            </a:r>
            <a:r>
              <a:rPr lang="en-US" sz="220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giữa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vùng</a:t>
            </a:r>
            <a:r>
              <a:rPr lang="en-US" sz="220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220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4450081" y="-21095"/>
            <a:ext cx="4754880" cy="6329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3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ĐÔ THỊ HÓA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03052" y="473361"/>
            <a:ext cx="2004165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67585"/>
          <p:cNvSpPr txBox="1">
            <a:spLocks noChangeArrowheads="1"/>
          </p:cNvSpPr>
          <p:nvPr/>
        </p:nvSpPr>
        <p:spPr bwMode="auto">
          <a:xfrm>
            <a:off x="2864985" y="1176403"/>
            <a:ext cx="6944044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1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vùng năm 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</a:p>
          <a:p>
            <a:pPr eaLnBrk="1" hangingPunct="1"/>
            <a:endParaRPr lang="en-US" sz="21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205134" y="6365507"/>
            <a:ext cx="530799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7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17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7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Niên</a:t>
            </a:r>
            <a:r>
              <a:rPr lang="en-US" sz="17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17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17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kê</a:t>
            </a:r>
            <a:r>
              <a:rPr lang="en-US" sz="17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17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Nam, </a:t>
            </a:r>
            <a:r>
              <a:rPr lang="en-US" sz="1700" i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1700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2017)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25671"/>
              </p:ext>
            </p:extLst>
          </p:nvPr>
        </p:nvGraphicFramePr>
        <p:xfrm>
          <a:off x="1923514" y="1850296"/>
          <a:ext cx="8344971" cy="426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0377"/>
                <a:gridCol w="2213415"/>
                <a:gridCol w="2901179"/>
              </a:tblGrid>
              <a:tr h="948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nước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Tổng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000" b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ố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đô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thị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Dân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thị</a:t>
                      </a:r>
                      <a:endParaRPr lang="en-US" sz="2000" b="0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Nghìn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2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nước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721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31986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2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TDMNBB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2944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2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ĐB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sông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Hồng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6896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2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Bắc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Bộ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2220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2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DH Nam </a:t>
                      </a:r>
                      <a:r>
                        <a:rPr lang="en-US" sz="2000" b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Bộ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3472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2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Tây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Nguyên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1656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2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Đông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Nam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Bộ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10346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82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ĐB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sông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Cửu</a:t>
                      </a:r>
                      <a:r>
                        <a:rPr lang="en-US" sz="2000" b="0" baseline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Long</a:t>
                      </a:r>
                      <a:endParaRPr lang="vi-VN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4450</a:t>
                      </a:r>
                      <a:endParaRPr lang="en-US" sz="20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5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7" descr="Dan so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/>
          <a:srcRect t="5015"/>
          <a:stretch/>
        </p:blipFill>
        <p:spPr bwMode="auto">
          <a:xfrm>
            <a:off x="7027102" y="0"/>
            <a:ext cx="4733974" cy="68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4"/>
          <p:cNvSpPr/>
          <p:nvPr/>
        </p:nvSpPr>
        <p:spPr>
          <a:xfrm>
            <a:off x="1264920" y="-21095"/>
            <a:ext cx="4754880" cy="6329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3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ĐÔ THỊ HÓA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29037" y="473361"/>
            <a:ext cx="2004165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237994" y="698123"/>
            <a:ext cx="3008190" cy="492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21917" tIns="60958" rIns="121917" bIns="60958">
            <a:spAutoFit/>
          </a:bodyPr>
          <a:lstStyle/>
          <a:p>
            <a:pPr eaLnBrk="0" hangingPunct="0">
              <a:defRPr/>
            </a:pPr>
            <a:r>
              <a:rPr lang="en-US" sz="2400" b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Mạng</a:t>
            </a:r>
            <a:r>
              <a:rPr lang="en-US" sz="2400" b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lưới</a:t>
            </a:r>
            <a:r>
              <a:rPr lang="en-US" sz="2400" b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đô</a:t>
            </a:r>
            <a:r>
              <a:rPr lang="en-US" sz="2400" b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thị</a:t>
            </a:r>
            <a:endParaRPr lang="en-US" sz="2400" b="1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87" descr="Dan so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/>
          <a:srcRect l="731" t="56847" r="56347" b="23301"/>
          <a:stretch/>
        </p:blipFill>
        <p:spPr bwMode="auto">
          <a:xfrm>
            <a:off x="175364" y="2592887"/>
            <a:ext cx="4948240" cy="277237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137131" y="3830809"/>
            <a:ext cx="1823411" cy="11706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4471790" y="-31835"/>
            <a:ext cx="3006247" cy="6329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2600" b="1" kern="120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kern="120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kern="120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HÓA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64502" y="462621"/>
            <a:ext cx="2004165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Administrator\Desktop\ẢNH HƯỞNG  ĐÔ THỊ HÓ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1" y="475911"/>
            <a:ext cx="11730446" cy="65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5220" y="788274"/>
            <a:ext cx="6070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Thúc đẩy quá trình chuyển dịch cơ cấu kinh tế.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7923" y="1678304"/>
            <a:ext cx="6117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hưởng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vùng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.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1365" y="2688257"/>
            <a:ext cx="5912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vốn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thụ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….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. 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5943" y="4052458"/>
            <a:ext cx="5912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Tạo việc làm, tăng thu nhập.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1487" y="6258440"/>
            <a:ext cx="5912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ninh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trật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hội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5942" y="5365537"/>
            <a:ext cx="5912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Ô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nhiễm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.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ACC0900-1710-438D-A63B-DBD2A0E24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638891"/>
              </p:ext>
            </p:extLst>
          </p:nvPr>
        </p:nvGraphicFramePr>
        <p:xfrm>
          <a:off x="-304800" y="1219200"/>
          <a:ext cx="1196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62D5B60-172C-424F-87C0-58CFE45A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1219200"/>
            <a:ext cx="4103688" cy="1389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  <a:defRPr/>
            </a:pPr>
            <a:r>
              <a:rPr lang="en-US" altLang="en-US" sz="1600" b="1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1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1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1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1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altLang="en-US" sz="1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6 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endParaRPr lang="en-US" altLang="en-US" sz="1600" b="1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defRPr/>
            </a:pPr>
            <a:r>
              <a:rPr lang="en-US" altLang="en-US" sz="1600" b="1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altLang="en-US"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Đô</a:t>
            </a: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ương</a:t>
            </a:r>
            <a:endParaRPr lang="en-US" altLang="en-US" sz="1600" b="1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Đô</a:t>
            </a: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en-US" sz="1600" b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tỉnh</a:t>
            </a:r>
            <a:endParaRPr lang="en-US" altLang="en-US" sz="1600" b="1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7" name="Rectangle 12">
            <a:extLst>
              <a:ext uri="{FF2B5EF4-FFF2-40B4-BE49-F238E27FC236}">
                <a16:creationId xmlns="" xmlns:a16="http://schemas.microsoft.com/office/drawing/2014/main" id="{7F1BEDD0-EED4-42C6-8DC7-16BE16BBE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33513"/>
            <a:ext cx="60960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nl-NL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 trình ĐTH </a:t>
            </a:r>
            <a:r>
              <a:rPr lang="nl-NL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nl-NL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trình độ </a:t>
            </a:r>
            <a:r>
              <a:rPr lang="nl-NL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nl-NL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4EECA1-0CED-4E11-B397-C87F26AF0A28}"/>
              </a:ext>
            </a:extLst>
          </p:cNvPr>
          <p:cNvSpPr txBox="1"/>
          <p:nvPr/>
        </p:nvSpPr>
        <p:spPr>
          <a:xfrm>
            <a:off x="7458710" y="4060825"/>
            <a:ext cx="4024313" cy="30418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F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1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fr-F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KT-XH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là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thụ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LLLĐ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CSVCKT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hút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trưởng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KT;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fr-FR" sz="16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fr-FR" sz="16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fr-FR" sz="1600" b="1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fr-FR" sz="1600" b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fr-FR" sz="1600" b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trật</a:t>
            </a:r>
            <a:r>
              <a:rPr lang="fr-F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ự an </a:t>
            </a:r>
            <a:r>
              <a:rPr lang="en-US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ninh</a:t>
            </a:r>
            <a:r>
              <a:rPr lang="en-US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nhiễm</a:t>
            </a:r>
            <a:r>
              <a:rPr lang="en-US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</a:t>
            </a:r>
            <a:r>
              <a:rPr lang="vi-VN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1600" b="1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ờng</a:t>
            </a:r>
            <a:r>
              <a:rPr lang="en-US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fr-FR" sz="16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defRPr/>
            </a:pPr>
            <a:endParaRPr lang="en-US" sz="16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9" name="TextBox 4">
            <a:extLst>
              <a:ext uri="{FF2B5EF4-FFF2-40B4-BE49-F238E27FC236}">
                <a16:creationId xmlns="" xmlns:a16="http://schemas.microsoft.com/office/drawing/2014/main" id="{A768C50F-3E19-4D56-99C8-C16ABEE3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75" y="4829502"/>
            <a:ext cx="4419600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36538" indent="-236538">
              <a:spcBef>
                <a:spcPts val="400"/>
              </a:spcBef>
              <a:spcAft>
                <a:spcPts val="400"/>
              </a:spcAft>
            </a:pP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altLang="en-US" sz="1600" b="1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1600" b="1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altLang="en-US" sz="1600" b="1">
              <a:solidFill>
                <a:srgbClr val="1C2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1600" b="1" err="1" smtClean="0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1600" b="1" smtClean="0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1600" b="1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CNH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ĐTH,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CSHT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3038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1600" b="1" err="1" smtClean="0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1600" b="1" smtClean="0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altLang="en-US" sz="1600" b="1">
                <a:solidFill>
                  <a:srgbClr val="1C2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endParaRPr lang="en-US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E53ACDD-E87B-4651-89D7-B8AC372E7259}"/>
              </a:ext>
            </a:extLst>
          </p:cNvPr>
          <p:cNvSpPr txBox="1"/>
          <p:nvPr/>
        </p:nvSpPr>
        <p:spPr>
          <a:xfrm>
            <a:off x="4698360" y="150059"/>
            <a:ext cx="334818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THỊ HÓA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0CDA8FCB-DB29-442D-8EC6-BE734F42B12F}"/>
              </a:ext>
            </a:extLst>
          </p:cNvPr>
          <p:cNvSpPr/>
          <p:nvPr/>
        </p:nvSpPr>
        <p:spPr>
          <a:xfrm>
            <a:off x="3030538" y="334963"/>
            <a:ext cx="1931987" cy="4572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3</a:t>
            </a:r>
          </a:p>
        </p:txBody>
      </p:sp>
      <p:pic>
        <p:nvPicPr>
          <p:cNvPr id="49164" name="Picture 2" descr="Lý thuyết Atlat Địa lí Việt Nam trang 15 - Dân cư địa 12">
            <a:extLst>
              <a:ext uri="{FF2B5EF4-FFF2-40B4-BE49-F238E27FC236}">
                <a16:creationId xmlns="" xmlns:a16="http://schemas.microsoft.com/office/drawing/2014/main" id="{F18B7167-E6E3-488D-93F3-1E01A3DE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1063"/>
            <a:ext cx="550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13">
            <a:extLst>
              <a:ext uri="{FF2B5EF4-FFF2-40B4-BE49-F238E27FC236}">
                <a16:creationId xmlns="" xmlns:a16="http://schemas.microsoft.com/office/drawing/2014/main" id="{9B3E95DF-7C21-4991-8162-783493046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75" y="4010025"/>
            <a:ext cx="6619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6B47AB-A464-46E2-BCD0-EC304ED72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634" t="2358" r="15181" b="6809"/>
          <a:stretch/>
        </p:blipFill>
        <p:spPr>
          <a:xfrm>
            <a:off x="7108165" y="6084386"/>
            <a:ext cx="486177" cy="408086"/>
          </a:xfrm>
          <a:prstGeom prst="smileyFace">
            <a:avLst/>
          </a:prstGeom>
        </p:spPr>
      </p:pic>
      <p:pic>
        <p:nvPicPr>
          <p:cNvPr id="49168" name="Picture 14">
            <a:extLst>
              <a:ext uri="{FF2B5EF4-FFF2-40B4-BE49-F238E27FC236}">
                <a16:creationId xmlns="" xmlns:a16="http://schemas.microsoft.com/office/drawing/2014/main" id="{6C468912-6592-4851-BC21-29A4F99D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060825"/>
            <a:ext cx="10477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458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632559" y="339857"/>
            <a:ext cx="3703310" cy="538687"/>
          </a:xfrm>
          <a:prstGeom prst="snip2Diag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571500" y="1402991"/>
            <a:ext cx="2987778" cy="770396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ĐTH ở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71500" y="2382572"/>
            <a:ext cx="3003027" cy="770396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71500" y="3385380"/>
            <a:ext cx="3003027" cy="770396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571500" y="4388188"/>
            <a:ext cx="2987778" cy="770396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571500" y="5444780"/>
            <a:ext cx="2987778" cy="770396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5085216" y="4429596"/>
            <a:ext cx="6113726" cy="923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085216" y="2382572"/>
            <a:ext cx="6113726" cy="770396"/>
          </a:xfrm>
          <a:prstGeom prst="snip2Diag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iễn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5085216" y="5612031"/>
            <a:ext cx="6113726" cy="770396"/>
          </a:xfrm>
          <a:prstGeom prst="snip2Diag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5059340" y="1391073"/>
            <a:ext cx="6113726" cy="770396"/>
          </a:xfrm>
          <a:prstGeom prst="snip2Diag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ẫn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5085216" y="3391618"/>
            <a:ext cx="6113726" cy="770396"/>
          </a:xfrm>
          <a:prstGeom prst="snip2Diag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XH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>
            <a:stCxn id="5" idx="0"/>
            <a:endCxn id="11" idx="2"/>
          </p:cNvCxnSpPr>
          <p:nvPr/>
        </p:nvCxnSpPr>
        <p:spPr>
          <a:xfrm>
            <a:off x="3559278" y="1788189"/>
            <a:ext cx="1525938" cy="97958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0"/>
            <a:endCxn id="13" idx="2"/>
          </p:cNvCxnSpPr>
          <p:nvPr/>
        </p:nvCxnSpPr>
        <p:spPr>
          <a:xfrm flipV="1">
            <a:off x="3574527" y="1776271"/>
            <a:ext cx="1484813" cy="99149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12" idx="2"/>
          </p:cNvCxnSpPr>
          <p:nvPr/>
        </p:nvCxnSpPr>
        <p:spPr>
          <a:xfrm>
            <a:off x="3574527" y="3770578"/>
            <a:ext cx="1510689" cy="222665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0"/>
            <a:endCxn id="10" idx="2"/>
          </p:cNvCxnSpPr>
          <p:nvPr/>
        </p:nvCxnSpPr>
        <p:spPr>
          <a:xfrm>
            <a:off x="3559278" y="4773386"/>
            <a:ext cx="1525938" cy="11818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0"/>
            <a:endCxn id="14" idx="2"/>
          </p:cNvCxnSpPr>
          <p:nvPr/>
        </p:nvCxnSpPr>
        <p:spPr>
          <a:xfrm flipV="1">
            <a:off x="3559278" y="3776816"/>
            <a:ext cx="1525938" cy="205316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5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2615275" y="6004993"/>
            <a:ext cx="5104659" cy="50641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sz="240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D.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</a:t>
            </a:r>
            <a:r>
              <a:rPr lang="en-US" sz="2400" err="1" smtClean="0">
                <a:solidFill>
                  <a:schemeClr val="bg1"/>
                </a:solidFill>
              </a:rPr>
              <a:t>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ngành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dịch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vụ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phát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triển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2633065" y="5011895"/>
            <a:ext cx="5086869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n-US" sz="240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C.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lao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động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công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nghiệp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  <a:p>
            <a:pPr algn="just">
              <a:buNone/>
            </a:pP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gray">
          <a:xfrm>
            <a:off x="2653675" y="4032350"/>
            <a:ext cx="5066259" cy="51740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endParaRPr lang="en-US" sz="240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B.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rất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hiện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đại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về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cơ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sở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hạ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tầng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2636345" y="3048099"/>
            <a:ext cx="5083589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A. </a:t>
            </a:r>
            <a:r>
              <a:rPr lang="en-US" sz="2400" err="1">
                <a:solidFill>
                  <a:schemeClr val="bg1"/>
                </a:solidFill>
              </a:rPr>
              <a:t>p</a:t>
            </a:r>
            <a:r>
              <a:rPr lang="en-US" sz="2400" err="1" smtClean="0">
                <a:solidFill>
                  <a:schemeClr val="bg1"/>
                </a:solidFill>
              </a:rPr>
              <a:t>hân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đều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cả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nước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3237" y="1264004"/>
            <a:ext cx="11804072" cy="117059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7816" y="1469693"/>
            <a:ext cx="119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nay</a:t>
            </a:r>
            <a:endParaRPr lang="en-US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4025" y="621040"/>
            <a:ext cx="294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4"/>
          <p:cNvSpPr/>
          <p:nvPr/>
        </p:nvSpPr>
        <p:spPr>
          <a:xfrm>
            <a:off x="2328616" y="91817"/>
            <a:ext cx="6678271" cy="4276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"/>
          <p:cNvSpPr/>
          <p:nvPr/>
        </p:nvSpPr>
        <p:spPr>
          <a:xfrm>
            <a:off x="3870960" y="65150"/>
            <a:ext cx="5273040" cy="6329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3. ĐÔ THỊ HÓA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785360" y="559606"/>
            <a:ext cx="2599645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349788" y="3132104"/>
            <a:ext cx="381000" cy="381000"/>
            <a:chOff x="2078" y="1680"/>
            <a:chExt cx="1615" cy="1615"/>
          </a:xfrm>
        </p:grpSpPr>
        <p:sp>
          <p:nvSpPr>
            <p:cNvPr id="45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2375246" y="4108766"/>
            <a:ext cx="381000" cy="381000"/>
            <a:chOff x="2078" y="1680"/>
            <a:chExt cx="1615" cy="1615"/>
          </a:xfrm>
        </p:grpSpPr>
        <p:sp>
          <p:nvSpPr>
            <p:cNvPr id="52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5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69"/>
          <p:cNvGrpSpPr>
            <a:grpSpLocks/>
          </p:cNvGrpSpPr>
          <p:nvPr/>
        </p:nvGrpSpPr>
        <p:grpSpPr bwMode="auto">
          <a:xfrm>
            <a:off x="2371000" y="5097598"/>
            <a:ext cx="381000" cy="381000"/>
            <a:chOff x="2078" y="1680"/>
            <a:chExt cx="1615" cy="1615"/>
          </a:xfrm>
        </p:grpSpPr>
        <p:sp>
          <p:nvSpPr>
            <p:cNvPr id="59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1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3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4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5" name="Group 76"/>
          <p:cNvGrpSpPr>
            <a:grpSpLocks/>
          </p:cNvGrpSpPr>
          <p:nvPr/>
        </p:nvGrpSpPr>
        <p:grpSpPr bwMode="auto">
          <a:xfrm>
            <a:off x="2365734" y="6077808"/>
            <a:ext cx="355600" cy="381000"/>
            <a:chOff x="2078" y="1680"/>
            <a:chExt cx="1615" cy="1615"/>
          </a:xfrm>
        </p:grpSpPr>
        <p:sp>
          <p:nvSpPr>
            <p:cNvPr id="66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8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9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0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152362" y="2434602"/>
            <a:ext cx="4734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69 - 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2023)</a:t>
            </a:r>
            <a:endParaRPr lang="en-US" sz="2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Minus 71"/>
          <p:cNvSpPr/>
          <p:nvPr/>
        </p:nvSpPr>
        <p:spPr>
          <a:xfrm>
            <a:off x="1234440" y="1884436"/>
            <a:ext cx="252984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3" name="Minus 72"/>
          <p:cNvSpPr/>
          <p:nvPr/>
        </p:nvSpPr>
        <p:spPr>
          <a:xfrm>
            <a:off x="5022937" y="1896149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5" name="Minus 74"/>
          <p:cNvSpPr/>
          <p:nvPr/>
        </p:nvSpPr>
        <p:spPr>
          <a:xfrm>
            <a:off x="4267200" y="3403084"/>
            <a:ext cx="755737" cy="15301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6" name="Minus 75"/>
          <p:cNvSpPr/>
          <p:nvPr/>
        </p:nvSpPr>
        <p:spPr>
          <a:xfrm>
            <a:off x="2971799" y="4379746"/>
            <a:ext cx="2051137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2930566" y="5368578"/>
            <a:ext cx="1336634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8" name="Minus 77"/>
          <p:cNvSpPr/>
          <p:nvPr/>
        </p:nvSpPr>
        <p:spPr>
          <a:xfrm>
            <a:off x="5372793" y="6348788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4542308" y="5860321"/>
            <a:ext cx="505139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None/>
            </a:pPr>
            <a:endParaRPr lang="en-US" sz="240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D.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đóng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góp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rất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ít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vào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tổng</a:t>
            </a:r>
            <a:r>
              <a:rPr lang="en-US" sz="2400">
                <a:solidFill>
                  <a:schemeClr val="bg1"/>
                </a:solidFill>
              </a:rPr>
              <a:t> GDP.</a:t>
            </a:r>
          </a:p>
          <a:p>
            <a:pPr algn="just">
              <a:buNone/>
            </a:pP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4544156" y="4894734"/>
            <a:ext cx="5049549" cy="46714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C. </a:t>
            </a:r>
            <a:r>
              <a:rPr lang="en-US" sz="2400" err="1">
                <a:solidFill>
                  <a:schemeClr val="bg1"/>
                </a:solidFill>
              </a:rPr>
              <a:t>chỉ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có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lao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động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công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nghiệp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gray">
          <a:xfrm>
            <a:off x="4517949" y="3913457"/>
            <a:ext cx="4955836" cy="47743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B. </a:t>
            </a:r>
            <a:r>
              <a:rPr lang="en-US" sz="2400" err="1">
                <a:solidFill>
                  <a:schemeClr val="bg1"/>
                </a:solidFill>
              </a:rPr>
              <a:t>có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trình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độ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phát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triển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hiện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đại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4517714" y="2973802"/>
            <a:ext cx="4956071" cy="53139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A. </a:t>
            </a:r>
            <a:r>
              <a:rPr lang="en-US" sz="2400" err="1">
                <a:solidFill>
                  <a:schemeClr val="bg1"/>
                </a:solidFill>
              </a:rPr>
              <a:t>có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sức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hút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lớn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đối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với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đầu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tư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9928" y="1178374"/>
            <a:ext cx="10418618" cy="92751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8473" y="1380080"/>
            <a:ext cx="1028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FFFF00"/>
                </a:solidFill>
                <a:latin typeface="Arial" pitchFamily="34" charset="0"/>
                <a:cs typeface="Arial" panose="020B0604020202020204" pitchFamily="34" charset="0"/>
              </a:rPr>
              <a:t>Câu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nay 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219449" y="3015383"/>
            <a:ext cx="381000" cy="381000"/>
            <a:chOff x="2078" y="1680"/>
            <a:chExt cx="1615" cy="1615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219855" y="3954467"/>
            <a:ext cx="381000" cy="381000"/>
            <a:chOff x="2078" y="1680"/>
            <a:chExt cx="1615" cy="1615"/>
          </a:xfrm>
        </p:grpSpPr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4253187" y="4980877"/>
            <a:ext cx="381000" cy="381000"/>
            <a:chOff x="2078" y="1680"/>
            <a:chExt cx="1615" cy="1615"/>
          </a:xfrm>
        </p:grpSpPr>
        <p:sp>
          <p:nvSpPr>
            <p:cNvPr id="58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2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3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4" name="Group 76"/>
          <p:cNvGrpSpPr>
            <a:grpSpLocks/>
          </p:cNvGrpSpPr>
          <p:nvPr/>
        </p:nvGrpSpPr>
        <p:grpSpPr bwMode="auto">
          <a:xfrm>
            <a:off x="4259118" y="5910983"/>
            <a:ext cx="355600" cy="381000"/>
            <a:chOff x="2078" y="1680"/>
            <a:chExt cx="1615" cy="1615"/>
          </a:xfrm>
        </p:grpSpPr>
        <p:sp>
          <p:nvSpPr>
            <p:cNvPr id="65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9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793479" y="2373954"/>
            <a:ext cx="405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63 -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302 - 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2022)</a:t>
            </a:r>
            <a:endParaRPr lang="en-US" sz="2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Minus 71"/>
          <p:cNvSpPr/>
          <p:nvPr/>
        </p:nvSpPr>
        <p:spPr>
          <a:xfrm>
            <a:off x="4922520" y="3374207"/>
            <a:ext cx="237744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3" name="Minus 72"/>
          <p:cNvSpPr/>
          <p:nvPr/>
        </p:nvSpPr>
        <p:spPr>
          <a:xfrm>
            <a:off x="7793479" y="4274602"/>
            <a:ext cx="1268329" cy="16544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4" name="Minus 73"/>
          <p:cNvSpPr/>
          <p:nvPr/>
        </p:nvSpPr>
        <p:spPr>
          <a:xfrm>
            <a:off x="4875415" y="5251857"/>
            <a:ext cx="1169323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5" name="Minus 74"/>
          <p:cNvSpPr/>
          <p:nvPr/>
        </p:nvSpPr>
        <p:spPr>
          <a:xfrm>
            <a:off x="6288237" y="6181963"/>
            <a:ext cx="1024192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6" name="Minus 75"/>
          <p:cNvSpPr/>
          <p:nvPr/>
        </p:nvSpPr>
        <p:spPr>
          <a:xfrm>
            <a:off x="2392680" y="1793281"/>
            <a:ext cx="1234440" cy="22003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4774277" y="1793280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8" name="Rounded Rectangle 4"/>
          <p:cNvSpPr/>
          <p:nvPr/>
        </p:nvSpPr>
        <p:spPr>
          <a:xfrm>
            <a:off x="3870960" y="65150"/>
            <a:ext cx="5273040" cy="6329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3. ĐÔ THỊ HÓA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785360" y="559606"/>
            <a:ext cx="2599645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3595725" y="5925651"/>
            <a:ext cx="4412228" cy="50641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sz="240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D.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</a:t>
            </a:r>
            <a:r>
              <a:rPr lang="en-US" sz="2400" err="1" smtClean="0">
                <a:solidFill>
                  <a:schemeClr val="bg1"/>
                </a:solidFill>
              </a:rPr>
              <a:t>ơ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sở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hạ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tầng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hiện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đại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3632685" y="4932553"/>
            <a:ext cx="444454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p</a:t>
            </a:r>
            <a:r>
              <a:rPr lang="en-US" sz="2400" err="1" smtClean="0">
                <a:solidFill>
                  <a:schemeClr val="bg1"/>
                </a:solidFill>
              </a:rPr>
              <a:t>hân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đều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cả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nước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gray">
          <a:xfrm>
            <a:off x="3653296" y="3953008"/>
            <a:ext cx="4423932" cy="51740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nhiều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loại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khác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nhau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3635966" y="2968757"/>
            <a:ext cx="444126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A.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đều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có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quy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mô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rất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lớn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46334" y="1471830"/>
            <a:ext cx="8304262" cy="77261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4195" y="1608243"/>
            <a:ext cx="834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4"/>
          <p:cNvSpPr/>
          <p:nvPr/>
        </p:nvSpPr>
        <p:spPr>
          <a:xfrm>
            <a:off x="2328616" y="91817"/>
            <a:ext cx="6678271" cy="4276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"/>
          <p:cNvSpPr/>
          <p:nvPr/>
        </p:nvSpPr>
        <p:spPr>
          <a:xfrm>
            <a:off x="3755867" y="65150"/>
            <a:ext cx="5372893" cy="6329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3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ĐÔ THỊ HÓA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022937" y="559606"/>
            <a:ext cx="2004165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349409" y="3052762"/>
            <a:ext cx="381000" cy="381000"/>
            <a:chOff x="2078" y="1680"/>
            <a:chExt cx="1615" cy="1615"/>
          </a:xfrm>
        </p:grpSpPr>
        <p:sp>
          <p:nvSpPr>
            <p:cNvPr id="45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374867" y="4029424"/>
            <a:ext cx="381000" cy="381000"/>
            <a:chOff x="2078" y="1680"/>
            <a:chExt cx="1615" cy="1615"/>
          </a:xfrm>
        </p:grpSpPr>
        <p:sp>
          <p:nvSpPr>
            <p:cNvPr id="52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5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69"/>
          <p:cNvGrpSpPr>
            <a:grpSpLocks/>
          </p:cNvGrpSpPr>
          <p:nvPr/>
        </p:nvGrpSpPr>
        <p:grpSpPr bwMode="auto">
          <a:xfrm>
            <a:off x="3370621" y="5018256"/>
            <a:ext cx="381000" cy="381000"/>
            <a:chOff x="2078" y="1680"/>
            <a:chExt cx="1615" cy="1615"/>
          </a:xfrm>
        </p:grpSpPr>
        <p:sp>
          <p:nvSpPr>
            <p:cNvPr id="59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1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3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4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5" name="Group 76"/>
          <p:cNvGrpSpPr>
            <a:grpSpLocks/>
          </p:cNvGrpSpPr>
          <p:nvPr/>
        </p:nvGrpSpPr>
        <p:grpSpPr bwMode="auto">
          <a:xfrm>
            <a:off x="3346184" y="5998466"/>
            <a:ext cx="355600" cy="381000"/>
            <a:chOff x="2078" y="1680"/>
            <a:chExt cx="1615" cy="1615"/>
          </a:xfrm>
        </p:grpSpPr>
        <p:sp>
          <p:nvSpPr>
            <p:cNvPr id="66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8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9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0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793479" y="2373954"/>
            <a:ext cx="405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42 -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302 - 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n-US" sz="2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Minus 72"/>
          <p:cNvSpPr/>
          <p:nvPr/>
        </p:nvSpPr>
        <p:spPr>
          <a:xfrm>
            <a:off x="2697480" y="2024405"/>
            <a:ext cx="1981200" cy="22922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4" name="Minus 73"/>
          <p:cNvSpPr/>
          <p:nvPr/>
        </p:nvSpPr>
        <p:spPr>
          <a:xfrm>
            <a:off x="5072782" y="2033586"/>
            <a:ext cx="1267058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5" name="Minus 74"/>
          <p:cNvSpPr/>
          <p:nvPr/>
        </p:nvSpPr>
        <p:spPr>
          <a:xfrm>
            <a:off x="7650480" y="2021443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6" name="Minus 75"/>
          <p:cNvSpPr/>
          <p:nvPr/>
        </p:nvSpPr>
        <p:spPr>
          <a:xfrm>
            <a:off x="6097249" y="3255840"/>
            <a:ext cx="1355527" cy="23411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4084893" y="3311291"/>
            <a:ext cx="792480" cy="22004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8" name="Minus 77"/>
          <p:cNvSpPr/>
          <p:nvPr/>
        </p:nvSpPr>
        <p:spPr>
          <a:xfrm>
            <a:off x="3901440" y="4259119"/>
            <a:ext cx="2195809" cy="21129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9" name="Minus 78"/>
          <p:cNvSpPr/>
          <p:nvPr/>
        </p:nvSpPr>
        <p:spPr>
          <a:xfrm>
            <a:off x="5212080" y="5267060"/>
            <a:ext cx="1562932" cy="17349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80" name="Minus 79"/>
          <p:cNvSpPr/>
          <p:nvPr/>
        </p:nvSpPr>
        <p:spPr>
          <a:xfrm>
            <a:off x="5972511" y="6247270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4542308" y="5860321"/>
            <a:ext cx="493147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D.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hầu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hết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tập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trung</a:t>
            </a:r>
            <a:r>
              <a:rPr lang="en-US" sz="2400">
                <a:solidFill>
                  <a:schemeClr val="bg1"/>
                </a:solidFill>
              </a:rPr>
              <a:t> ở </a:t>
            </a:r>
            <a:r>
              <a:rPr lang="en-US" sz="2400" err="1">
                <a:solidFill>
                  <a:schemeClr val="bg1"/>
                </a:solidFill>
              </a:rPr>
              <a:t>đồi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núi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4544156" y="4894734"/>
            <a:ext cx="4929629" cy="46714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C.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nhiều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lao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động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kĩ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thuật</a:t>
            </a:r>
            <a:r>
              <a:rPr lang="en-US" sz="2400"/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gray">
          <a:xfrm>
            <a:off x="4517949" y="3913457"/>
            <a:ext cx="4955836" cy="47743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r>
              <a:rPr lang="en-US" sz="2400" b="1" smtClean="0">
                <a:solidFill>
                  <a:schemeClr val="bg1"/>
                </a:solidFill>
              </a:rPr>
              <a:t>.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hoàn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toàn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thuộc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quy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mô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lớn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4517714" y="2973802"/>
            <a:ext cx="4956071" cy="53139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A. </a:t>
            </a:r>
            <a:r>
              <a:rPr lang="en-US" sz="2400" err="1">
                <a:solidFill>
                  <a:schemeClr val="bg1"/>
                </a:solidFill>
              </a:rPr>
              <a:t>có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mật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độ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dân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cư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thưa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thớt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9928" y="1178374"/>
            <a:ext cx="10418618" cy="92751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8473" y="1380080"/>
            <a:ext cx="1028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FFFF00"/>
                </a:solidFill>
                <a:latin typeface="Arial" pitchFamily="34" charset="0"/>
                <a:cs typeface="Arial" panose="020B0604020202020204" pitchFamily="34" charset="0"/>
              </a:rPr>
              <a:t>Câu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nay </a:t>
            </a:r>
          </a:p>
        </p:txBody>
      </p:sp>
      <p:sp>
        <p:nvSpPr>
          <p:cNvPr id="41" name="Rounded Rectangle 4"/>
          <p:cNvSpPr/>
          <p:nvPr/>
        </p:nvSpPr>
        <p:spPr>
          <a:xfrm>
            <a:off x="3520336" y="77851"/>
            <a:ext cx="5085043" cy="636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3.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ĐÔ THỊ HÓA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208746" y="588831"/>
            <a:ext cx="3732756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219449" y="3015383"/>
            <a:ext cx="381000" cy="381000"/>
            <a:chOff x="2078" y="1680"/>
            <a:chExt cx="1615" cy="1615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219855" y="3954467"/>
            <a:ext cx="381000" cy="381000"/>
            <a:chOff x="2078" y="1680"/>
            <a:chExt cx="1615" cy="1615"/>
          </a:xfrm>
        </p:grpSpPr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4253187" y="4980877"/>
            <a:ext cx="381000" cy="381000"/>
            <a:chOff x="2078" y="1680"/>
            <a:chExt cx="1615" cy="1615"/>
          </a:xfrm>
        </p:grpSpPr>
        <p:sp>
          <p:nvSpPr>
            <p:cNvPr id="58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2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3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4" name="Group 76"/>
          <p:cNvGrpSpPr>
            <a:grpSpLocks/>
          </p:cNvGrpSpPr>
          <p:nvPr/>
        </p:nvGrpSpPr>
        <p:grpSpPr bwMode="auto">
          <a:xfrm>
            <a:off x="4259118" y="5910983"/>
            <a:ext cx="355600" cy="381000"/>
            <a:chOff x="2078" y="1680"/>
            <a:chExt cx="1615" cy="1615"/>
          </a:xfrm>
        </p:grpSpPr>
        <p:sp>
          <p:nvSpPr>
            <p:cNvPr id="65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9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793479" y="2373954"/>
            <a:ext cx="405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65 -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303- 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2022)</a:t>
            </a:r>
            <a:endParaRPr lang="en-US" sz="2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Minus 71"/>
          <p:cNvSpPr/>
          <p:nvPr/>
        </p:nvSpPr>
        <p:spPr>
          <a:xfrm>
            <a:off x="2316480" y="1793280"/>
            <a:ext cx="1203856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3" name="Minus 72"/>
          <p:cNvSpPr/>
          <p:nvPr/>
        </p:nvSpPr>
        <p:spPr>
          <a:xfrm>
            <a:off x="4774277" y="1848695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4" name="Minus 73"/>
          <p:cNvSpPr/>
          <p:nvPr/>
        </p:nvSpPr>
        <p:spPr>
          <a:xfrm>
            <a:off x="7452360" y="3355098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5" name="Minus 74"/>
          <p:cNvSpPr/>
          <p:nvPr/>
        </p:nvSpPr>
        <p:spPr>
          <a:xfrm>
            <a:off x="7331902" y="4225447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6" name="Minus 75"/>
          <p:cNvSpPr/>
          <p:nvPr/>
        </p:nvSpPr>
        <p:spPr>
          <a:xfrm>
            <a:off x="4922520" y="5210572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4843549" y="6231118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/>
          <p:cNvSpPr>
            <a:spLocks noChangeArrowheads="1"/>
          </p:cNvSpPr>
          <p:nvPr/>
        </p:nvSpPr>
        <p:spPr bwMode="gray">
          <a:xfrm>
            <a:off x="4542308" y="5860321"/>
            <a:ext cx="579041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D.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chỉ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duy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nhất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phát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triển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công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nghiệp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4544156" y="4894734"/>
            <a:ext cx="5788563" cy="46714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C. </a:t>
            </a:r>
            <a:r>
              <a:rPr lang="en-US" sz="2400" err="1">
                <a:solidFill>
                  <a:schemeClr val="bg1"/>
                </a:solidFill>
              </a:rPr>
              <a:t>có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số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dân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nhỏ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và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mật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độ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dân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cư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thấp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gray">
          <a:xfrm>
            <a:off x="4517949" y="3913457"/>
            <a:ext cx="5814770" cy="47743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B. </a:t>
            </a:r>
            <a:r>
              <a:rPr lang="en-US" sz="2400" err="1" smtClean="0">
                <a:solidFill>
                  <a:schemeClr val="bg1"/>
                </a:solidFill>
              </a:rPr>
              <a:t>đều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là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các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trung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tâm</a:t>
            </a:r>
            <a:r>
              <a:rPr lang="en-US" sz="2400">
                <a:solidFill>
                  <a:schemeClr val="bg1"/>
                </a:solidFill>
              </a:rPr>
              <a:t> du </a:t>
            </a:r>
            <a:r>
              <a:rPr lang="en-US" sz="2400" err="1">
                <a:solidFill>
                  <a:schemeClr val="bg1"/>
                </a:solidFill>
              </a:rPr>
              <a:t>lịch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khá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lớn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4517714" y="2973802"/>
            <a:ext cx="5815005" cy="53139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A. </a:t>
            </a:r>
            <a:r>
              <a:rPr lang="en-US" sz="2400" err="1">
                <a:solidFill>
                  <a:schemeClr val="bg1"/>
                </a:solidFill>
              </a:rPr>
              <a:t>là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thị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trường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tiêu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thụ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hàng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hóa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rộng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9928" y="1178374"/>
            <a:ext cx="10418618" cy="92751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8473" y="1380080"/>
            <a:ext cx="1028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FFFF00"/>
                </a:solidFill>
                <a:latin typeface="Arial" pitchFamily="34" charset="0"/>
                <a:cs typeface="Arial" panose="020B0604020202020204" pitchFamily="34" charset="0"/>
              </a:rPr>
              <a:t>Câu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sp>
        <p:nvSpPr>
          <p:cNvPr id="41" name="Rounded Rectangle 4"/>
          <p:cNvSpPr/>
          <p:nvPr/>
        </p:nvSpPr>
        <p:spPr>
          <a:xfrm>
            <a:off x="3520336" y="77851"/>
            <a:ext cx="5085043" cy="636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3. ĐÔ THỊ HÓA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208746" y="588831"/>
            <a:ext cx="3732756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219449" y="3015383"/>
            <a:ext cx="381000" cy="381000"/>
            <a:chOff x="2078" y="1680"/>
            <a:chExt cx="1615" cy="1615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219855" y="3954467"/>
            <a:ext cx="381000" cy="381000"/>
            <a:chOff x="2078" y="1680"/>
            <a:chExt cx="1615" cy="1615"/>
          </a:xfrm>
        </p:grpSpPr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4253187" y="4980877"/>
            <a:ext cx="381000" cy="381000"/>
            <a:chOff x="2078" y="1680"/>
            <a:chExt cx="1615" cy="1615"/>
          </a:xfrm>
        </p:grpSpPr>
        <p:sp>
          <p:nvSpPr>
            <p:cNvPr id="58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2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3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4" name="Group 76"/>
          <p:cNvGrpSpPr>
            <a:grpSpLocks/>
          </p:cNvGrpSpPr>
          <p:nvPr/>
        </p:nvGrpSpPr>
        <p:grpSpPr bwMode="auto">
          <a:xfrm>
            <a:off x="4259118" y="5910983"/>
            <a:ext cx="355600" cy="381000"/>
            <a:chOff x="2078" y="1680"/>
            <a:chExt cx="1615" cy="1615"/>
          </a:xfrm>
        </p:grpSpPr>
        <p:sp>
          <p:nvSpPr>
            <p:cNvPr id="65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9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0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793479" y="2373954"/>
            <a:ext cx="405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66 -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303- </a:t>
            </a:r>
            <a:r>
              <a:rPr lang="en-US" sz="2000" b="1" i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2021)</a:t>
            </a:r>
            <a:endParaRPr lang="en-US" sz="2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Minus 71"/>
          <p:cNvSpPr/>
          <p:nvPr/>
        </p:nvSpPr>
        <p:spPr>
          <a:xfrm>
            <a:off x="2331720" y="1743330"/>
            <a:ext cx="1984646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3" name="Minus 72"/>
          <p:cNvSpPr/>
          <p:nvPr/>
        </p:nvSpPr>
        <p:spPr>
          <a:xfrm>
            <a:off x="5440680" y="1793280"/>
            <a:ext cx="158496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4" name="Minus 73"/>
          <p:cNvSpPr/>
          <p:nvPr/>
        </p:nvSpPr>
        <p:spPr>
          <a:xfrm>
            <a:off x="9128759" y="3348273"/>
            <a:ext cx="974611" cy="15692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5" name="Minus 74"/>
          <p:cNvSpPr/>
          <p:nvPr/>
        </p:nvSpPr>
        <p:spPr>
          <a:xfrm>
            <a:off x="8797951" y="4225447"/>
            <a:ext cx="1305419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6" name="Minus 75"/>
          <p:cNvSpPr/>
          <p:nvPr/>
        </p:nvSpPr>
        <p:spPr>
          <a:xfrm>
            <a:off x="4811557" y="4208246"/>
            <a:ext cx="1251300" cy="28019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6428509" y="5190992"/>
            <a:ext cx="597131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  <p:sp>
        <p:nvSpPr>
          <p:cNvPr id="78" name="Minus 77"/>
          <p:cNvSpPr/>
          <p:nvPr/>
        </p:nvSpPr>
        <p:spPr>
          <a:xfrm>
            <a:off x="4922520" y="6181963"/>
            <a:ext cx="2103120" cy="2200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Pag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MConnector">
            <a:extLst>
              <a:ext uri="{FF2B5EF4-FFF2-40B4-BE49-F238E27FC236}">
                <a16:creationId xmlns="" xmlns:a16="http://schemas.microsoft.com/office/drawing/2014/main" id="{860C9334-89AA-43C9-8586-960491FECEA4}"/>
              </a:ext>
            </a:extLst>
          </p:cNvPr>
          <p:cNvSpPr/>
          <p:nvPr/>
        </p:nvSpPr>
        <p:spPr>
          <a:xfrm rot="2258141">
            <a:off x="6059791" y="344169"/>
            <a:ext cx="248705" cy="332788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73139" y="102685"/>
                </a:moveTo>
                <a:cubicBezTo>
                  <a:pt x="-57819" y="90847"/>
                  <a:pt x="-46399" y="71362"/>
                  <a:pt x="-36210" y="51771"/>
                </a:cubicBezTo>
                <a:cubicBezTo>
                  <a:pt x="-26022" y="32180"/>
                  <a:pt x="-17064" y="12482"/>
                  <a:pt x="-7903" y="-7241"/>
                </a:cubicBezTo>
                <a:cubicBezTo>
                  <a:pt x="1258" y="-26965"/>
                  <a:pt x="10623" y="-46714"/>
                  <a:pt x="22539" y="-66080"/>
                </a:cubicBezTo>
                <a:cubicBezTo>
                  <a:pt x="34454" y="-85447"/>
                  <a:pt x="48921" y="-104430"/>
                  <a:pt x="66740" y="-115482"/>
                </a:cubicBezTo>
                <a:cubicBezTo>
                  <a:pt x="76685" y="-121650"/>
                  <a:pt x="87673" y="-125348"/>
                  <a:pt x="99123" y="-127954"/>
                </a:cubicBezTo>
                <a:cubicBezTo>
                  <a:pt x="117601" y="-132159"/>
                  <a:pt x="117642" y="-131693"/>
                  <a:pt x="99406" y="-126541"/>
                </a:cubicBezTo>
                <a:cubicBezTo>
                  <a:pt x="88390" y="-123429"/>
                  <a:pt x="77904" y="-119300"/>
                  <a:pt x="68598" y="-112903"/>
                </a:cubicBezTo>
                <a:cubicBezTo>
                  <a:pt x="51744" y="-101316"/>
                  <a:pt x="38761" y="-82286"/>
                  <a:pt x="28139" y="-62799"/>
                </a:cubicBezTo>
                <a:cubicBezTo>
                  <a:pt x="17517" y="-43311"/>
                  <a:pt x="9255" y="-23367"/>
                  <a:pt x="1094" y="-3349"/>
                </a:cubicBezTo>
                <a:cubicBezTo>
                  <a:pt x="-7066" y="16669"/>
                  <a:pt x="-15125" y="36761"/>
                  <a:pt x="-24498" y="57672"/>
                </a:cubicBezTo>
                <a:cubicBezTo>
                  <a:pt x="-33870" y="78583"/>
                  <a:pt x="-44557" y="100313"/>
                  <a:pt x="-61843" y="114612"/>
                </a:cubicBezTo>
                <a:cubicBezTo>
                  <a:pt x="-79129" y="128911"/>
                  <a:pt x="-103015" y="135778"/>
                  <a:pt x="-126900" y="142645"/>
                </a:cubicBezTo>
                <a:cubicBezTo>
                  <a:pt x="-133730" y="144609"/>
                  <a:pt x="-138744" y="138204"/>
                  <a:pt x="-138744" y="132775"/>
                </a:cubicBezTo>
                <a:cubicBezTo>
                  <a:pt x="-138744" y="127347"/>
                  <a:pt x="-133843" y="124419"/>
                  <a:pt x="-126900" y="122905"/>
                </a:cubicBezTo>
                <a:cubicBezTo>
                  <a:pt x="-107680" y="118714"/>
                  <a:pt x="-88459" y="114522"/>
                  <a:pt x="-73139" y="1026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84" name="MMConnector">
            <a:extLst>
              <a:ext uri="{FF2B5EF4-FFF2-40B4-BE49-F238E27FC236}">
                <a16:creationId xmlns="" xmlns:a16="http://schemas.microsoft.com/office/drawing/2014/main" id="{F7DD5DF9-0F1A-4847-99AF-A04C24928629}"/>
              </a:ext>
            </a:extLst>
          </p:cNvPr>
          <p:cNvSpPr/>
          <p:nvPr/>
        </p:nvSpPr>
        <p:spPr>
          <a:xfrm>
            <a:off x="6163765" y="479314"/>
            <a:ext cx="380644" cy="253230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61843" y="-114612"/>
                </a:moveTo>
                <a:cubicBezTo>
                  <a:pt x="-44557" y="-100313"/>
                  <a:pt x="-33870" y="-78583"/>
                  <a:pt x="-24498" y="-57672"/>
                </a:cubicBezTo>
                <a:cubicBezTo>
                  <a:pt x="-15125" y="-36761"/>
                  <a:pt x="-7066" y="-16669"/>
                  <a:pt x="1094" y="3349"/>
                </a:cubicBezTo>
                <a:cubicBezTo>
                  <a:pt x="9255" y="23367"/>
                  <a:pt x="17517" y="43311"/>
                  <a:pt x="28139" y="62799"/>
                </a:cubicBezTo>
                <a:cubicBezTo>
                  <a:pt x="38761" y="82286"/>
                  <a:pt x="51744" y="101316"/>
                  <a:pt x="68598" y="112903"/>
                </a:cubicBezTo>
                <a:cubicBezTo>
                  <a:pt x="77904" y="119300"/>
                  <a:pt x="88390" y="123429"/>
                  <a:pt x="99406" y="126541"/>
                </a:cubicBezTo>
                <a:cubicBezTo>
                  <a:pt x="117642" y="131693"/>
                  <a:pt x="117601" y="132159"/>
                  <a:pt x="99123" y="127954"/>
                </a:cubicBezTo>
                <a:cubicBezTo>
                  <a:pt x="87673" y="125348"/>
                  <a:pt x="76685" y="121650"/>
                  <a:pt x="66740" y="115482"/>
                </a:cubicBezTo>
                <a:cubicBezTo>
                  <a:pt x="48921" y="104430"/>
                  <a:pt x="34454" y="85447"/>
                  <a:pt x="22539" y="66080"/>
                </a:cubicBezTo>
                <a:cubicBezTo>
                  <a:pt x="10623" y="46714"/>
                  <a:pt x="1258" y="26965"/>
                  <a:pt x="-7903" y="7241"/>
                </a:cubicBezTo>
                <a:cubicBezTo>
                  <a:pt x="-17064" y="-12482"/>
                  <a:pt x="-26022" y="-32180"/>
                  <a:pt x="-36210" y="-51771"/>
                </a:cubicBezTo>
                <a:cubicBezTo>
                  <a:pt x="-46399" y="-71362"/>
                  <a:pt x="-57819" y="-90847"/>
                  <a:pt x="-73139" y="-102685"/>
                </a:cubicBezTo>
                <a:cubicBezTo>
                  <a:pt x="-88459" y="-114522"/>
                  <a:pt x="-107680" y="-118714"/>
                  <a:pt x="-126900" y="-122905"/>
                </a:cubicBezTo>
                <a:cubicBezTo>
                  <a:pt x="-133843" y="-124419"/>
                  <a:pt x="-138744" y="-127346"/>
                  <a:pt x="-138744" y="-132775"/>
                </a:cubicBezTo>
                <a:cubicBezTo>
                  <a:pt x="-138744" y="-138203"/>
                  <a:pt x="-133730" y="-144609"/>
                  <a:pt x="-126900" y="-142645"/>
                </a:cubicBezTo>
                <a:cubicBezTo>
                  <a:pt x="-103015" y="-135778"/>
                  <a:pt x="-79129" y="-128911"/>
                  <a:pt x="-61843" y="-1146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52" name="MMConnector">
            <a:extLst>
              <a:ext uri="{FF2B5EF4-FFF2-40B4-BE49-F238E27FC236}">
                <a16:creationId xmlns="" xmlns:a16="http://schemas.microsoft.com/office/drawing/2014/main" id="{5505E2F3-A293-4717-AD43-573CA1160587}"/>
              </a:ext>
            </a:extLst>
          </p:cNvPr>
          <p:cNvSpPr/>
          <p:nvPr/>
        </p:nvSpPr>
        <p:spPr>
          <a:xfrm rot="20901514">
            <a:off x="2440169" y="3854207"/>
            <a:ext cx="565579" cy="720863"/>
          </a:xfrm>
          <a:custGeom>
            <a:avLst/>
            <a:gdLst/>
            <a:ahLst/>
            <a:cxnLst/>
            <a:rect l="0" t="0" r="0" b="0"/>
            <a:pathLst>
              <a:path w="253800" h="2197250">
                <a:moveTo>
                  <a:pt x="-57462" y="-1060818"/>
                </a:moveTo>
                <a:cubicBezTo>
                  <a:pt x="-43564" y="-1037550"/>
                  <a:pt x="-43539" y="-1014732"/>
                  <a:pt x="-41466" y="-992204"/>
                </a:cubicBezTo>
                <a:cubicBezTo>
                  <a:pt x="-39394" y="-969675"/>
                  <a:pt x="-35274" y="-947436"/>
                  <a:pt x="-32411" y="-925227"/>
                </a:cubicBezTo>
                <a:cubicBezTo>
                  <a:pt x="-29548" y="-903019"/>
                  <a:pt x="-27941" y="-880841"/>
                  <a:pt x="-26406" y="-858710"/>
                </a:cubicBezTo>
                <a:cubicBezTo>
                  <a:pt x="-24870" y="-836579"/>
                  <a:pt x="-23405" y="-814494"/>
                  <a:pt x="-22188" y="-792428"/>
                </a:cubicBezTo>
                <a:cubicBezTo>
                  <a:pt x="-20971" y="-770362"/>
                  <a:pt x="-20001" y="-748316"/>
                  <a:pt x="-19152" y="-726284"/>
                </a:cubicBezTo>
                <a:cubicBezTo>
                  <a:pt x="-18304" y="-704252"/>
                  <a:pt x="-17575" y="-682236"/>
                  <a:pt x="-16952" y="-660229"/>
                </a:cubicBezTo>
                <a:cubicBezTo>
                  <a:pt x="-16328" y="-638223"/>
                  <a:pt x="-15809" y="-616226"/>
                  <a:pt x="-15364" y="-594237"/>
                </a:cubicBezTo>
                <a:cubicBezTo>
                  <a:pt x="-14920" y="-572248"/>
                  <a:pt x="-14550" y="-550266"/>
                  <a:pt x="-14237" y="-528291"/>
                </a:cubicBezTo>
                <a:cubicBezTo>
                  <a:pt x="-13924" y="-506315"/>
                  <a:pt x="-13669" y="-484346"/>
                  <a:pt x="-13456" y="-462380"/>
                </a:cubicBezTo>
                <a:cubicBezTo>
                  <a:pt x="-13244" y="-440415"/>
                  <a:pt x="-13074" y="-418455"/>
                  <a:pt x="-12936" y="-396499"/>
                </a:cubicBezTo>
                <a:cubicBezTo>
                  <a:pt x="-12798" y="-374542"/>
                  <a:pt x="-12691" y="-352589"/>
                  <a:pt x="-12606" y="-330640"/>
                </a:cubicBezTo>
                <a:cubicBezTo>
                  <a:pt x="-12521" y="-308690"/>
                  <a:pt x="-12457" y="-286744"/>
                  <a:pt x="-12407" y="-264800"/>
                </a:cubicBezTo>
                <a:cubicBezTo>
                  <a:pt x="-12357" y="-242856"/>
                  <a:pt x="-12320" y="-220915"/>
                  <a:pt x="-12289" y="-198976"/>
                </a:cubicBezTo>
                <a:cubicBezTo>
                  <a:pt x="-12257" y="-177037"/>
                  <a:pt x="-12232" y="-155100"/>
                  <a:pt x="-12205" y="-133165"/>
                </a:cubicBezTo>
                <a:cubicBezTo>
                  <a:pt x="-12178" y="-111230"/>
                  <a:pt x="-12149" y="-89297"/>
                  <a:pt x="-12113" y="-67366"/>
                </a:cubicBezTo>
                <a:cubicBezTo>
                  <a:pt x="-12076" y="-45435"/>
                  <a:pt x="-12031" y="-23505"/>
                  <a:pt x="-11972" y="-1577"/>
                </a:cubicBezTo>
                <a:cubicBezTo>
                  <a:pt x="-11912" y="20351"/>
                  <a:pt x="-11837" y="42277"/>
                  <a:pt x="-11740" y="64202"/>
                </a:cubicBezTo>
                <a:cubicBezTo>
                  <a:pt x="-11644" y="86127"/>
                  <a:pt x="-11525" y="108051"/>
                  <a:pt x="-11377" y="129973"/>
                </a:cubicBezTo>
                <a:cubicBezTo>
                  <a:pt x="-11229" y="151895"/>
                  <a:pt x="-11052" y="173815"/>
                  <a:pt x="-10837" y="195734"/>
                </a:cubicBezTo>
                <a:cubicBezTo>
                  <a:pt x="-10622" y="217653"/>
                  <a:pt x="-10370" y="239571"/>
                  <a:pt x="-10072" y="261486"/>
                </a:cubicBezTo>
                <a:cubicBezTo>
                  <a:pt x="-9773" y="283402"/>
                  <a:pt x="-9428" y="305315"/>
                  <a:pt x="-9027" y="327227"/>
                </a:cubicBezTo>
                <a:cubicBezTo>
                  <a:pt x="-8625" y="349138"/>
                  <a:pt x="-8167" y="371048"/>
                  <a:pt x="-7639" y="392954"/>
                </a:cubicBezTo>
                <a:cubicBezTo>
                  <a:pt x="-7112" y="414860"/>
                  <a:pt x="-6515" y="436764"/>
                  <a:pt x="-5834" y="458664"/>
                </a:cubicBezTo>
                <a:cubicBezTo>
                  <a:pt x="-5154" y="480563"/>
                  <a:pt x="-4389" y="502459"/>
                  <a:pt x="-3521" y="524349"/>
                </a:cubicBezTo>
                <a:cubicBezTo>
                  <a:pt x="-2653" y="546240"/>
                  <a:pt x="-1682" y="568125"/>
                  <a:pt x="-584" y="590001"/>
                </a:cubicBezTo>
                <a:cubicBezTo>
                  <a:pt x="515" y="611878"/>
                  <a:pt x="1740" y="633747"/>
                  <a:pt x="3128" y="655604"/>
                </a:cubicBezTo>
                <a:cubicBezTo>
                  <a:pt x="4515" y="677462"/>
                  <a:pt x="6065" y="699307"/>
                  <a:pt x="7818" y="721133"/>
                </a:cubicBezTo>
                <a:cubicBezTo>
                  <a:pt x="9570" y="742958"/>
                  <a:pt x="11525" y="764763"/>
                  <a:pt x="13779" y="786543"/>
                </a:cubicBezTo>
                <a:cubicBezTo>
                  <a:pt x="16032" y="808323"/>
                  <a:pt x="18584" y="830077"/>
                  <a:pt x="21456" y="851755"/>
                </a:cubicBezTo>
                <a:cubicBezTo>
                  <a:pt x="24328" y="873432"/>
                  <a:pt x="27520" y="895033"/>
                  <a:pt x="31592" y="916600"/>
                </a:cubicBezTo>
                <a:cubicBezTo>
                  <a:pt x="35664" y="938168"/>
                  <a:pt x="40616" y="959702"/>
                  <a:pt x="45600" y="980669"/>
                </a:cubicBezTo>
                <a:cubicBezTo>
                  <a:pt x="50584" y="1001635"/>
                  <a:pt x="55600" y="1022033"/>
                  <a:pt x="66825" y="1042577"/>
                </a:cubicBezTo>
                <a:cubicBezTo>
                  <a:pt x="76731" y="1060707"/>
                  <a:pt x="91472" y="1078951"/>
                  <a:pt x="102392" y="1089425"/>
                </a:cubicBezTo>
                <a:cubicBezTo>
                  <a:pt x="116068" y="1102543"/>
                  <a:pt x="116201" y="1102908"/>
                  <a:pt x="102129" y="1090216"/>
                </a:cubicBezTo>
                <a:cubicBezTo>
                  <a:pt x="90749" y="1079952"/>
                  <a:pt x="75147" y="1061797"/>
                  <a:pt x="64531" y="1043666"/>
                </a:cubicBezTo>
                <a:cubicBezTo>
                  <a:pt x="52567" y="1023233"/>
                  <a:pt x="46934" y="1002830"/>
                  <a:pt x="41309" y="981871"/>
                </a:cubicBezTo>
                <a:cubicBezTo>
                  <a:pt x="35684" y="960911"/>
                  <a:pt x="30066" y="939394"/>
                  <a:pt x="25339" y="917833"/>
                </a:cubicBezTo>
                <a:cubicBezTo>
                  <a:pt x="20612" y="896271"/>
                  <a:pt x="16774" y="874665"/>
                  <a:pt x="13256" y="852979"/>
                </a:cubicBezTo>
                <a:cubicBezTo>
                  <a:pt x="9739" y="831294"/>
                  <a:pt x="6540" y="809529"/>
                  <a:pt x="3641" y="787737"/>
                </a:cubicBezTo>
                <a:cubicBezTo>
                  <a:pt x="743" y="765944"/>
                  <a:pt x="-1856" y="744124"/>
                  <a:pt x="-4252" y="722281"/>
                </a:cubicBezTo>
                <a:cubicBezTo>
                  <a:pt x="-6648" y="700439"/>
                  <a:pt x="-8841" y="678575"/>
                  <a:pt x="-10871" y="656698"/>
                </a:cubicBezTo>
                <a:cubicBezTo>
                  <a:pt x="-12901" y="634821"/>
                  <a:pt x="-14769" y="612932"/>
                  <a:pt x="-16509" y="591034"/>
                </a:cubicBezTo>
                <a:cubicBezTo>
                  <a:pt x="-18249" y="569136"/>
                  <a:pt x="-19861" y="547230"/>
                  <a:pt x="-21370" y="525318"/>
                </a:cubicBezTo>
                <a:cubicBezTo>
                  <a:pt x="-22879" y="503406"/>
                  <a:pt x="-24285" y="481488"/>
                  <a:pt x="-25606" y="459567"/>
                </a:cubicBezTo>
                <a:cubicBezTo>
                  <a:pt x="-26928" y="437646"/>
                  <a:pt x="-28165" y="415721"/>
                  <a:pt x="-29332" y="393793"/>
                </a:cubicBezTo>
                <a:cubicBezTo>
                  <a:pt x="-30500" y="371866"/>
                  <a:pt x="-31599" y="349936"/>
                  <a:pt x="-32640" y="328004"/>
                </a:cubicBezTo>
                <a:cubicBezTo>
                  <a:pt x="-33682" y="306073"/>
                  <a:pt x="-34667" y="284140"/>
                  <a:pt x="-35605" y="262206"/>
                </a:cubicBezTo>
                <a:cubicBezTo>
                  <a:pt x="-36543" y="240273"/>
                  <a:pt x="-37435" y="218338"/>
                  <a:pt x="-38289" y="196403"/>
                </a:cubicBezTo>
                <a:cubicBezTo>
                  <a:pt x="-39143" y="174469"/>
                  <a:pt x="-39960" y="152534"/>
                  <a:pt x="-40748" y="130599"/>
                </a:cubicBezTo>
                <a:cubicBezTo>
                  <a:pt x="-41535" y="108665"/>
                  <a:pt x="-42293" y="86730"/>
                  <a:pt x="-43029" y="64796"/>
                </a:cubicBezTo>
                <a:cubicBezTo>
                  <a:pt x="-43765" y="42863"/>
                  <a:pt x="-44479" y="20929"/>
                  <a:pt x="-45178" y="-1003"/>
                </a:cubicBezTo>
                <a:cubicBezTo>
                  <a:pt x="-45877" y="-22935"/>
                  <a:pt x="-46561" y="-44866"/>
                  <a:pt x="-47236" y="-66796"/>
                </a:cubicBezTo>
                <a:cubicBezTo>
                  <a:pt x="-47912" y="-88725"/>
                  <a:pt x="-48580" y="-110653"/>
                  <a:pt x="-49245" y="-132580"/>
                </a:cubicBezTo>
                <a:cubicBezTo>
                  <a:pt x="-49911" y="-154506"/>
                  <a:pt x="-50576" y="-176431"/>
                  <a:pt x="-51246" y="-198353"/>
                </a:cubicBezTo>
                <a:cubicBezTo>
                  <a:pt x="-51916" y="-220275"/>
                  <a:pt x="-52592" y="-242194"/>
                  <a:pt x="-53281" y="-264111"/>
                </a:cubicBezTo>
                <a:cubicBezTo>
                  <a:pt x="-53969" y="-286028"/>
                  <a:pt x="-54671" y="-307941"/>
                  <a:pt x="-55395" y="-329851"/>
                </a:cubicBezTo>
                <a:cubicBezTo>
                  <a:pt x="-56118" y="-351760"/>
                  <a:pt x="-56863" y="-373666"/>
                  <a:pt x="-57640" y="-395566"/>
                </a:cubicBezTo>
                <a:cubicBezTo>
                  <a:pt x="-58416" y="-417467"/>
                  <a:pt x="-59223" y="-439363"/>
                  <a:pt x="-60073" y="-461251"/>
                </a:cubicBezTo>
                <a:cubicBezTo>
                  <a:pt x="-60923" y="-483140"/>
                  <a:pt x="-61815" y="-505022"/>
                  <a:pt x="-62764" y="-526895"/>
                </a:cubicBezTo>
                <a:cubicBezTo>
                  <a:pt x="-63713" y="-548768"/>
                  <a:pt x="-64718" y="-570631"/>
                  <a:pt x="-65798" y="-592482"/>
                </a:cubicBezTo>
                <a:cubicBezTo>
                  <a:pt x="-66878" y="-614334"/>
                  <a:pt x="-68033" y="-636173"/>
                  <a:pt x="-69285" y="-657991"/>
                </a:cubicBezTo>
                <a:cubicBezTo>
                  <a:pt x="-70537" y="-679809"/>
                  <a:pt x="-71886" y="-701607"/>
                  <a:pt x="-73373" y="-723385"/>
                </a:cubicBezTo>
                <a:cubicBezTo>
                  <a:pt x="-74860" y="-745164"/>
                  <a:pt x="-76484" y="-766924"/>
                  <a:pt x="-78273" y="-788603"/>
                </a:cubicBezTo>
                <a:cubicBezTo>
                  <a:pt x="-80062" y="-810283"/>
                  <a:pt x="-82015" y="-831882"/>
                  <a:pt x="-84307" y="-853529"/>
                </a:cubicBezTo>
                <a:cubicBezTo>
                  <a:pt x="-86598" y="-875177"/>
                  <a:pt x="-89228" y="-896873"/>
                  <a:pt x="-92012" y="-917908"/>
                </a:cubicBezTo>
                <a:cubicBezTo>
                  <a:pt x="-94796" y="-938943"/>
                  <a:pt x="-97734" y="-959317"/>
                  <a:pt x="-102414" y="-981018"/>
                </a:cubicBezTo>
                <a:cubicBezTo>
                  <a:pt x="-107094" y="-1002719"/>
                  <a:pt x="-113516" y="-1025747"/>
                  <a:pt x="-117887" y="-1040086"/>
                </a:cubicBezTo>
                <a:cubicBezTo>
                  <a:pt x="-122259" y="-1054425"/>
                  <a:pt x="-124579" y="-1060075"/>
                  <a:pt x="-126900" y="-1065725"/>
                </a:cubicBezTo>
                <a:cubicBezTo>
                  <a:pt x="-135900" y="-1087637"/>
                  <a:pt x="-166380" y="-1080530"/>
                  <a:pt x="-166380" y="-1098625"/>
                </a:cubicBezTo>
                <a:cubicBezTo>
                  <a:pt x="-166380" y="-1116720"/>
                  <a:pt x="-144912" y="-1146910"/>
                  <a:pt x="-126900" y="-1131525"/>
                </a:cubicBezTo>
                <a:cubicBezTo>
                  <a:pt x="-99130" y="-1107806"/>
                  <a:pt x="-71360" y="-1084086"/>
                  <a:pt x="-57462" y="-106081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noFill/>
            <a:round/>
          </a:ln>
        </p:spPr>
      </p:sp>
      <p:sp>
        <p:nvSpPr>
          <p:cNvPr id="149" name="MMConnector">
            <a:extLst>
              <a:ext uri="{FF2B5EF4-FFF2-40B4-BE49-F238E27FC236}">
                <a16:creationId xmlns="" xmlns:a16="http://schemas.microsoft.com/office/drawing/2014/main" id="{F69AA9FF-62A9-4615-9D41-38BA4210697F}"/>
              </a:ext>
            </a:extLst>
          </p:cNvPr>
          <p:cNvSpPr/>
          <p:nvPr/>
        </p:nvSpPr>
        <p:spPr>
          <a:xfrm rot="2081927">
            <a:off x="10257214" y="6218660"/>
            <a:ext cx="630036" cy="228296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61843" y="-114612"/>
                </a:moveTo>
                <a:cubicBezTo>
                  <a:pt x="-44557" y="-100313"/>
                  <a:pt x="-33870" y="-78583"/>
                  <a:pt x="-24498" y="-57672"/>
                </a:cubicBezTo>
                <a:cubicBezTo>
                  <a:pt x="-15125" y="-36761"/>
                  <a:pt x="-7066" y="-16669"/>
                  <a:pt x="1094" y="3349"/>
                </a:cubicBezTo>
                <a:cubicBezTo>
                  <a:pt x="9255" y="23367"/>
                  <a:pt x="17517" y="43311"/>
                  <a:pt x="28139" y="62799"/>
                </a:cubicBezTo>
                <a:cubicBezTo>
                  <a:pt x="38761" y="82286"/>
                  <a:pt x="51744" y="101316"/>
                  <a:pt x="68598" y="112903"/>
                </a:cubicBezTo>
                <a:cubicBezTo>
                  <a:pt x="77904" y="119300"/>
                  <a:pt x="88390" y="123429"/>
                  <a:pt x="99406" y="126541"/>
                </a:cubicBezTo>
                <a:cubicBezTo>
                  <a:pt x="117642" y="131693"/>
                  <a:pt x="117601" y="132159"/>
                  <a:pt x="99123" y="127954"/>
                </a:cubicBezTo>
                <a:cubicBezTo>
                  <a:pt x="87673" y="125348"/>
                  <a:pt x="76685" y="121650"/>
                  <a:pt x="66740" y="115482"/>
                </a:cubicBezTo>
                <a:cubicBezTo>
                  <a:pt x="48921" y="104430"/>
                  <a:pt x="34454" y="85447"/>
                  <a:pt x="22539" y="66080"/>
                </a:cubicBezTo>
                <a:cubicBezTo>
                  <a:pt x="10623" y="46714"/>
                  <a:pt x="1258" y="26965"/>
                  <a:pt x="-7903" y="7241"/>
                </a:cubicBezTo>
                <a:cubicBezTo>
                  <a:pt x="-17064" y="-12482"/>
                  <a:pt x="-26022" y="-32180"/>
                  <a:pt x="-36210" y="-51771"/>
                </a:cubicBezTo>
                <a:cubicBezTo>
                  <a:pt x="-46399" y="-71362"/>
                  <a:pt x="-57819" y="-90847"/>
                  <a:pt x="-73139" y="-102685"/>
                </a:cubicBezTo>
                <a:cubicBezTo>
                  <a:pt x="-88459" y="-114522"/>
                  <a:pt x="-107680" y="-118714"/>
                  <a:pt x="-126900" y="-122905"/>
                </a:cubicBezTo>
                <a:cubicBezTo>
                  <a:pt x="-133843" y="-124419"/>
                  <a:pt x="-138744" y="-127346"/>
                  <a:pt x="-138744" y="-132775"/>
                </a:cubicBezTo>
                <a:cubicBezTo>
                  <a:pt x="-138744" y="-138203"/>
                  <a:pt x="-133730" y="-144609"/>
                  <a:pt x="-126900" y="-142645"/>
                </a:cubicBezTo>
                <a:cubicBezTo>
                  <a:pt x="-103015" y="-135778"/>
                  <a:pt x="-79129" y="-128911"/>
                  <a:pt x="-61843" y="-1146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04" name="MMConnector">
            <a:extLst>
              <a:ext uri="{FF2B5EF4-FFF2-40B4-BE49-F238E27FC236}">
                <a16:creationId xmlns="" xmlns:a16="http://schemas.microsoft.com/office/drawing/2014/main" id="{A694441B-CAB9-4FEE-AD90-A7A0552FB327}"/>
              </a:ext>
            </a:extLst>
          </p:cNvPr>
          <p:cNvSpPr/>
          <p:nvPr/>
        </p:nvSpPr>
        <p:spPr>
          <a:xfrm rot="2258141">
            <a:off x="5952078" y="6430875"/>
            <a:ext cx="248705" cy="332788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73139" y="102685"/>
                </a:moveTo>
                <a:cubicBezTo>
                  <a:pt x="-57819" y="90847"/>
                  <a:pt x="-46399" y="71362"/>
                  <a:pt x="-36210" y="51771"/>
                </a:cubicBezTo>
                <a:cubicBezTo>
                  <a:pt x="-26022" y="32180"/>
                  <a:pt x="-17064" y="12482"/>
                  <a:pt x="-7903" y="-7241"/>
                </a:cubicBezTo>
                <a:cubicBezTo>
                  <a:pt x="1258" y="-26965"/>
                  <a:pt x="10623" y="-46714"/>
                  <a:pt x="22539" y="-66080"/>
                </a:cubicBezTo>
                <a:cubicBezTo>
                  <a:pt x="34454" y="-85447"/>
                  <a:pt x="48921" y="-104430"/>
                  <a:pt x="66740" y="-115482"/>
                </a:cubicBezTo>
                <a:cubicBezTo>
                  <a:pt x="76685" y="-121650"/>
                  <a:pt x="87673" y="-125348"/>
                  <a:pt x="99123" y="-127954"/>
                </a:cubicBezTo>
                <a:cubicBezTo>
                  <a:pt x="117601" y="-132159"/>
                  <a:pt x="117642" y="-131693"/>
                  <a:pt x="99406" y="-126541"/>
                </a:cubicBezTo>
                <a:cubicBezTo>
                  <a:pt x="88390" y="-123429"/>
                  <a:pt x="77904" y="-119300"/>
                  <a:pt x="68598" y="-112903"/>
                </a:cubicBezTo>
                <a:cubicBezTo>
                  <a:pt x="51744" y="-101316"/>
                  <a:pt x="38761" y="-82286"/>
                  <a:pt x="28139" y="-62799"/>
                </a:cubicBezTo>
                <a:cubicBezTo>
                  <a:pt x="17517" y="-43311"/>
                  <a:pt x="9255" y="-23367"/>
                  <a:pt x="1094" y="-3349"/>
                </a:cubicBezTo>
                <a:cubicBezTo>
                  <a:pt x="-7066" y="16669"/>
                  <a:pt x="-15125" y="36761"/>
                  <a:pt x="-24498" y="57672"/>
                </a:cubicBezTo>
                <a:cubicBezTo>
                  <a:pt x="-33870" y="78583"/>
                  <a:pt x="-44557" y="100313"/>
                  <a:pt x="-61843" y="114612"/>
                </a:cubicBezTo>
                <a:cubicBezTo>
                  <a:pt x="-79129" y="128911"/>
                  <a:pt x="-103015" y="135778"/>
                  <a:pt x="-126900" y="142645"/>
                </a:cubicBezTo>
                <a:cubicBezTo>
                  <a:pt x="-133730" y="144609"/>
                  <a:pt x="-138744" y="138204"/>
                  <a:pt x="-138744" y="132775"/>
                </a:cubicBezTo>
                <a:cubicBezTo>
                  <a:pt x="-138744" y="127347"/>
                  <a:pt x="-133843" y="124419"/>
                  <a:pt x="-126900" y="122905"/>
                </a:cubicBezTo>
                <a:cubicBezTo>
                  <a:pt x="-107680" y="118714"/>
                  <a:pt x="-88459" y="114522"/>
                  <a:pt x="-73139" y="1026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05" name="MMConnector">
            <a:extLst>
              <a:ext uri="{FF2B5EF4-FFF2-40B4-BE49-F238E27FC236}">
                <a16:creationId xmlns="" xmlns:a16="http://schemas.microsoft.com/office/drawing/2014/main" id="{B723AF81-ACA9-4198-B617-8063A335229C}"/>
              </a:ext>
            </a:extLst>
          </p:cNvPr>
          <p:cNvSpPr/>
          <p:nvPr/>
        </p:nvSpPr>
        <p:spPr>
          <a:xfrm>
            <a:off x="6056052" y="6566020"/>
            <a:ext cx="380644" cy="253230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61843" y="-114612"/>
                </a:moveTo>
                <a:cubicBezTo>
                  <a:pt x="-44557" y="-100313"/>
                  <a:pt x="-33870" y="-78583"/>
                  <a:pt x="-24498" y="-57672"/>
                </a:cubicBezTo>
                <a:cubicBezTo>
                  <a:pt x="-15125" y="-36761"/>
                  <a:pt x="-7066" y="-16669"/>
                  <a:pt x="1094" y="3349"/>
                </a:cubicBezTo>
                <a:cubicBezTo>
                  <a:pt x="9255" y="23367"/>
                  <a:pt x="17517" y="43311"/>
                  <a:pt x="28139" y="62799"/>
                </a:cubicBezTo>
                <a:cubicBezTo>
                  <a:pt x="38761" y="82286"/>
                  <a:pt x="51744" y="101316"/>
                  <a:pt x="68598" y="112903"/>
                </a:cubicBezTo>
                <a:cubicBezTo>
                  <a:pt x="77904" y="119300"/>
                  <a:pt x="88390" y="123429"/>
                  <a:pt x="99406" y="126541"/>
                </a:cubicBezTo>
                <a:cubicBezTo>
                  <a:pt x="117642" y="131693"/>
                  <a:pt x="117601" y="132159"/>
                  <a:pt x="99123" y="127954"/>
                </a:cubicBezTo>
                <a:cubicBezTo>
                  <a:pt x="87673" y="125348"/>
                  <a:pt x="76685" y="121650"/>
                  <a:pt x="66740" y="115482"/>
                </a:cubicBezTo>
                <a:cubicBezTo>
                  <a:pt x="48921" y="104430"/>
                  <a:pt x="34454" y="85447"/>
                  <a:pt x="22539" y="66080"/>
                </a:cubicBezTo>
                <a:cubicBezTo>
                  <a:pt x="10623" y="46714"/>
                  <a:pt x="1258" y="26965"/>
                  <a:pt x="-7903" y="7241"/>
                </a:cubicBezTo>
                <a:cubicBezTo>
                  <a:pt x="-17064" y="-12482"/>
                  <a:pt x="-26022" y="-32180"/>
                  <a:pt x="-36210" y="-51771"/>
                </a:cubicBezTo>
                <a:cubicBezTo>
                  <a:pt x="-46399" y="-71362"/>
                  <a:pt x="-57819" y="-90847"/>
                  <a:pt x="-73139" y="-102685"/>
                </a:cubicBezTo>
                <a:cubicBezTo>
                  <a:pt x="-88459" y="-114522"/>
                  <a:pt x="-107680" y="-118714"/>
                  <a:pt x="-126900" y="-122905"/>
                </a:cubicBezTo>
                <a:cubicBezTo>
                  <a:pt x="-133843" y="-124419"/>
                  <a:pt x="-138744" y="-127346"/>
                  <a:pt x="-138744" y="-132775"/>
                </a:cubicBezTo>
                <a:cubicBezTo>
                  <a:pt x="-138744" y="-138203"/>
                  <a:pt x="-133730" y="-144609"/>
                  <a:pt x="-126900" y="-142645"/>
                </a:cubicBezTo>
                <a:cubicBezTo>
                  <a:pt x="-103015" y="-135778"/>
                  <a:pt x="-79129" y="-128911"/>
                  <a:pt x="-61843" y="-1146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99" name="MMConnector">
            <a:extLst>
              <a:ext uri="{FF2B5EF4-FFF2-40B4-BE49-F238E27FC236}">
                <a16:creationId xmlns="" xmlns:a16="http://schemas.microsoft.com/office/drawing/2014/main" id="{9980E115-E6F7-4059-91C7-75FA5F0E5BD7}"/>
              </a:ext>
            </a:extLst>
          </p:cNvPr>
          <p:cNvSpPr/>
          <p:nvPr/>
        </p:nvSpPr>
        <p:spPr>
          <a:xfrm>
            <a:off x="6331246" y="5210841"/>
            <a:ext cx="548640" cy="222820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61843" y="-114612"/>
                </a:moveTo>
                <a:cubicBezTo>
                  <a:pt x="-44557" y="-100313"/>
                  <a:pt x="-33870" y="-78583"/>
                  <a:pt x="-24498" y="-57672"/>
                </a:cubicBezTo>
                <a:cubicBezTo>
                  <a:pt x="-15125" y="-36761"/>
                  <a:pt x="-7066" y="-16669"/>
                  <a:pt x="1094" y="3349"/>
                </a:cubicBezTo>
                <a:cubicBezTo>
                  <a:pt x="9255" y="23367"/>
                  <a:pt x="17517" y="43311"/>
                  <a:pt x="28139" y="62799"/>
                </a:cubicBezTo>
                <a:cubicBezTo>
                  <a:pt x="38761" y="82286"/>
                  <a:pt x="51744" y="101316"/>
                  <a:pt x="68598" y="112903"/>
                </a:cubicBezTo>
                <a:cubicBezTo>
                  <a:pt x="77904" y="119300"/>
                  <a:pt x="88390" y="123429"/>
                  <a:pt x="99406" y="126541"/>
                </a:cubicBezTo>
                <a:cubicBezTo>
                  <a:pt x="117642" y="131693"/>
                  <a:pt x="117601" y="132159"/>
                  <a:pt x="99123" y="127954"/>
                </a:cubicBezTo>
                <a:cubicBezTo>
                  <a:pt x="87673" y="125348"/>
                  <a:pt x="76685" y="121650"/>
                  <a:pt x="66740" y="115482"/>
                </a:cubicBezTo>
                <a:cubicBezTo>
                  <a:pt x="48921" y="104430"/>
                  <a:pt x="34454" y="85447"/>
                  <a:pt x="22539" y="66080"/>
                </a:cubicBezTo>
                <a:cubicBezTo>
                  <a:pt x="10623" y="46714"/>
                  <a:pt x="1258" y="26965"/>
                  <a:pt x="-7903" y="7241"/>
                </a:cubicBezTo>
                <a:cubicBezTo>
                  <a:pt x="-17064" y="-12482"/>
                  <a:pt x="-26022" y="-32180"/>
                  <a:pt x="-36210" y="-51771"/>
                </a:cubicBezTo>
                <a:cubicBezTo>
                  <a:pt x="-46399" y="-71362"/>
                  <a:pt x="-57819" y="-90847"/>
                  <a:pt x="-73139" y="-102685"/>
                </a:cubicBezTo>
                <a:cubicBezTo>
                  <a:pt x="-88459" y="-114522"/>
                  <a:pt x="-107680" y="-118714"/>
                  <a:pt x="-126900" y="-122905"/>
                </a:cubicBezTo>
                <a:cubicBezTo>
                  <a:pt x="-133843" y="-124419"/>
                  <a:pt x="-138744" y="-127346"/>
                  <a:pt x="-138744" y="-132775"/>
                </a:cubicBezTo>
                <a:cubicBezTo>
                  <a:pt x="-138744" y="-138203"/>
                  <a:pt x="-133730" y="-144609"/>
                  <a:pt x="-126900" y="-142645"/>
                </a:cubicBezTo>
                <a:cubicBezTo>
                  <a:pt x="-103015" y="-135778"/>
                  <a:pt x="-79129" y="-128911"/>
                  <a:pt x="-61843" y="-1146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00" name="MMConnector">
            <a:extLst>
              <a:ext uri="{FF2B5EF4-FFF2-40B4-BE49-F238E27FC236}">
                <a16:creationId xmlns="" xmlns:a16="http://schemas.microsoft.com/office/drawing/2014/main" id="{30EE23B4-7B4E-4E92-9A12-9A3F4C48ADD5}"/>
              </a:ext>
            </a:extLst>
          </p:cNvPr>
          <p:cNvSpPr/>
          <p:nvPr/>
        </p:nvSpPr>
        <p:spPr>
          <a:xfrm rot="1040930">
            <a:off x="6256773" y="5054783"/>
            <a:ext cx="457200" cy="332788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73139" y="102685"/>
                </a:moveTo>
                <a:cubicBezTo>
                  <a:pt x="-57819" y="90847"/>
                  <a:pt x="-46399" y="71362"/>
                  <a:pt x="-36210" y="51771"/>
                </a:cubicBezTo>
                <a:cubicBezTo>
                  <a:pt x="-26022" y="32180"/>
                  <a:pt x="-17064" y="12482"/>
                  <a:pt x="-7903" y="-7241"/>
                </a:cubicBezTo>
                <a:cubicBezTo>
                  <a:pt x="1258" y="-26965"/>
                  <a:pt x="10623" y="-46714"/>
                  <a:pt x="22539" y="-66080"/>
                </a:cubicBezTo>
                <a:cubicBezTo>
                  <a:pt x="34454" y="-85447"/>
                  <a:pt x="48921" y="-104430"/>
                  <a:pt x="66740" y="-115482"/>
                </a:cubicBezTo>
                <a:cubicBezTo>
                  <a:pt x="76685" y="-121650"/>
                  <a:pt x="87673" y="-125348"/>
                  <a:pt x="99123" y="-127954"/>
                </a:cubicBezTo>
                <a:cubicBezTo>
                  <a:pt x="117601" y="-132159"/>
                  <a:pt x="117642" y="-131693"/>
                  <a:pt x="99406" y="-126541"/>
                </a:cubicBezTo>
                <a:cubicBezTo>
                  <a:pt x="88390" y="-123429"/>
                  <a:pt x="77904" y="-119300"/>
                  <a:pt x="68598" y="-112903"/>
                </a:cubicBezTo>
                <a:cubicBezTo>
                  <a:pt x="51744" y="-101316"/>
                  <a:pt x="38761" y="-82286"/>
                  <a:pt x="28139" y="-62799"/>
                </a:cubicBezTo>
                <a:cubicBezTo>
                  <a:pt x="17517" y="-43311"/>
                  <a:pt x="9255" y="-23367"/>
                  <a:pt x="1094" y="-3349"/>
                </a:cubicBezTo>
                <a:cubicBezTo>
                  <a:pt x="-7066" y="16669"/>
                  <a:pt x="-15125" y="36761"/>
                  <a:pt x="-24498" y="57672"/>
                </a:cubicBezTo>
                <a:cubicBezTo>
                  <a:pt x="-33870" y="78583"/>
                  <a:pt x="-44557" y="100313"/>
                  <a:pt x="-61843" y="114612"/>
                </a:cubicBezTo>
                <a:cubicBezTo>
                  <a:pt x="-79129" y="128911"/>
                  <a:pt x="-103015" y="135778"/>
                  <a:pt x="-126900" y="142645"/>
                </a:cubicBezTo>
                <a:cubicBezTo>
                  <a:pt x="-133730" y="144609"/>
                  <a:pt x="-138744" y="138204"/>
                  <a:pt x="-138744" y="132775"/>
                </a:cubicBezTo>
                <a:cubicBezTo>
                  <a:pt x="-138744" y="127347"/>
                  <a:pt x="-133843" y="124419"/>
                  <a:pt x="-126900" y="122905"/>
                </a:cubicBezTo>
                <a:cubicBezTo>
                  <a:pt x="-107680" y="118714"/>
                  <a:pt x="-88459" y="114522"/>
                  <a:pt x="-73139" y="1026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09" name="MMConnector"/>
          <p:cNvSpPr/>
          <p:nvPr/>
        </p:nvSpPr>
        <p:spPr>
          <a:xfrm>
            <a:off x="2246252" y="2033737"/>
            <a:ext cx="415409" cy="3108960"/>
          </a:xfrm>
          <a:custGeom>
            <a:avLst/>
            <a:gdLst/>
            <a:ahLst/>
            <a:cxnLst/>
            <a:rect l="0" t="0" r="0" b="0"/>
            <a:pathLst>
              <a:path w="253800" h="2462800">
                <a:moveTo>
                  <a:pt x="-119596" y="1172098"/>
                </a:moveTo>
                <a:cubicBezTo>
                  <a:pt x="-115607" y="1157540"/>
                  <a:pt x="-109286" y="1134348"/>
                  <a:pt x="-104715" y="1112549"/>
                </a:cubicBezTo>
                <a:cubicBezTo>
                  <a:pt x="-100143" y="1090751"/>
                  <a:pt x="-97321" y="1070346"/>
                  <a:pt x="-94615" y="1049286"/>
                </a:cubicBezTo>
                <a:cubicBezTo>
                  <a:pt x="-91909" y="1028226"/>
                  <a:pt x="-89320" y="1006510"/>
                  <a:pt x="-87059" y="984849"/>
                </a:cubicBezTo>
                <a:cubicBezTo>
                  <a:pt x="-84799" y="963188"/>
                  <a:pt x="-82867" y="941583"/>
                  <a:pt x="-81091" y="919899"/>
                </a:cubicBezTo>
                <a:cubicBezTo>
                  <a:pt x="-79315" y="898215"/>
                  <a:pt x="-77695" y="876453"/>
                  <a:pt x="-76208" y="854674"/>
                </a:cubicBezTo>
                <a:cubicBezTo>
                  <a:pt x="-74722" y="832895"/>
                  <a:pt x="-73369" y="811099"/>
                  <a:pt x="-72111" y="789282"/>
                </a:cubicBezTo>
                <a:cubicBezTo>
                  <a:pt x="-70854" y="767465"/>
                  <a:pt x="-69691" y="745627"/>
                  <a:pt x="-68604" y="723778"/>
                </a:cubicBezTo>
                <a:cubicBezTo>
                  <a:pt x="-67517" y="701929"/>
                  <a:pt x="-66505" y="680069"/>
                  <a:pt x="-65551" y="658200"/>
                </a:cubicBezTo>
                <a:cubicBezTo>
                  <a:pt x="-64597" y="636331"/>
                  <a:pt x="-63700" y="614453"/>
                  <a:pt x="-62850" y="592568"/>
                </a:cubicBezTo>
                <a:cubicBezTo>
                  <a:pt x="-61999" y="570683"/>
                  <a:pt x="-61194" y="548792"/>
                  <a:pt x="-60424" y="526896"/>
                </a:cubicBezTo>
                <a:cubicBezTo>
                  <a:pt x="-59654" y="504999"/>
                  <a:pt x="-58919" y="483098"/>
                  <a:pt x="-58211" y="461193"/>
                </a:cubicBezTo>
                <a:cubicBezTo>
                  <a:pt x="-57504" y="439288"/>
                  <a:pt x="-56823" y="417378"/>
                  <a:pt x="-56161" y="395466"/>
                </a:cubicBezTo>
                <a:cubicBezTo>
                  <a:pt x="-55500" y="373554"/>
                  <a:pt x="-54858" y="351639"/>
                  <a:pt x="-54230" y="329721"/>
                </a:cubicBezTo>
                <a:cubicBezTo>
                  <a:pt x="-53602" y="307804"/>
                  <a:pt x="-52987" y="285884"/>
                  <a:pt x="-52380" y="263962"/>
                </a:cubicBezTo>
                <a:cubicBezTo>
                  <a:pt x="-51774" y="242040"/>
                  <a:pt x="-51174" y="220116"/>
                  <a:pt x="-50578" y="198190"/>
                </a:cubicBezTo>
                <a:cubicBezTo>
                  <a:pt x="-49981" y="176265"/>
                  <a:pt x="-49387" y="154338"/>
                  <a:pt x="-48791" y="132409"/>
                </a:cubicBezTo>
                <a:cubicBezTo>
                  <a:pt x="-48195" y="110481"/>
                  <a:pt x="-47596" y="88551"/>
                  <a:pt x="-46990" y="66621"/>
                </a:cubicBezTo>
                <a:cubicBezTo>
                  <a:pt x="-46385" y="44690"/>
                  <a:pt x="-45772" y="22758"/>
                  <a:pt x="-45147" y="826"/>
                </a:cubicBezTo>
                <a:cubicBezTo>
                  <a:pt x="-44522" y="-21106"/>
                  <a:pt x="-43885" y="-43039"/>
                  <a:pt x="-43231" y="-64973"/>
                </a:cubicBezTo>
                <a:cubicBezTo>
                  <a:pt x="-42577" y="-86907"/>
                  <a:pt x="-41906" y="-108841"/>
                  <a:pt x="-41213" y="-130775"/>
                </a:cubicBezTo>
                <a:cubicBezTo>
                  <a:pt x="-40520" y="-152709"/>
                  <a:pt x="-39805" y="-174644"/>
                  <a:pt x="-39062" y="-196578"/>
                </a:cubicBezTo>
                <a:cubicBezTo>
                  <a:pt x="-38319" y="-218512"/>
                  <a:pt x="-37548" y="-240447"/>
                  <a:pt x="-36744" y="-262381"/>
                </a:cubicBezTo>
                <a:cubicBezTo>
                  <a:pt x="-35940" y="-284315"/>
                  <a:pt x="-35101" y="-306248"/>
                  <a:pt x="-34222" y="-328181"/>
                </a:cubicBezTo>
                <a:cubicBezTo>
                  <a:pt x="-33343" y="-350114"/>
                  <a:pt x="-32424" y="-372046"/>
                  <a:pt x="-31455" y="-393977"/>
                </a:cubicBezTo>
                <a:cubicBezTo>
                  <a:pt x="-30487" y="-415908"/>
                  <a:pt x="-29470" y="-437837"/>
                  <a:pt x="-28395" y="-459765"/>
                </a:cubicBezTo>
                <a:cubicBezTo>
                  <a:pt x="-27320" y="-481692"/>
                  <a:pt x="-26187" y="-503618"/>
                  <a:pt x="-24985" y="-525541"/>
                </a:cubicBezTo>
                <a:cubicBezTo>
                  <a:pt x="-23783" y="-547463"/>
                  <a:pt x="-22511" y="-569383"/>
                  <a:pt x="-21157" y="-591299"/>
                </a:cubicBezTo>
                <a:cubicBezTo>
                  <a:pt x="-19803" y="-613215"/>
                  <a:pt x="-18366" y="-635127"/>
                  <a:pt x="-16828" y="-657033"/>
                </a:cubicBezTo>
                <a:cubicBezTo>
                  <a:pt x="-15290" y="-678938"/>
                  <a:pt x="-13652" y="-700838"/>
                  <a:pt x="-11891" y="-722730"/>
                </a:cubicBezTo>
                <a:cubicBezTo>
                  <a:pt x="-10129" y="-744621"/>
                  <a:pt x="-8245" y="-766504"/>
                  <a:pt x="-6205" y="-788374"/>
                </a:cubicBezTo>
                <a:cubicBezTo>
                  <a:pt x="-4165" y="-810244"/>
                  <a:pt x="-1969" y="-832102"/>
                  <a:pt x="420" y="-853939"/>
                </a:cubicBezTo>
                <a:cubicBezTo>
                  <a:pt x="2808" y="-875776"/>
                  <a:pt x="5390" y="-897592"/>
                  <a:pt x="8257" y="-919381"/>
                </a:cubicBezTo>
                <a:cubicBezTo>
                  <a:pt x="11125" y="-941171"/>
                  <a:pt x="14277" y="-962935"/>
                  <a:pt x="17727" y="-984621"/>
                </a:cubicBezTo>
                <a:cubicBezTo>
                  <a:pt x="21176" y="-1006307"/>
                  <a:pt x="24921" y="-1027915"/>
                  <a:pt x="29526" y="-1049499"/>
                </a:cubicBezTo>
                <a:cubicBezTo>
                  <a:pt x="34132" y="-1071082"/>
                  <a:pt x="39597" y="-1092641"/>
                  <a:pt x="44991" y="-1113626"/>
                </a:cubicBezTo>
                <a:cubicBezTo>
                  <a:pt x="50385" y="-1134611"/>
                  <a:pt x="55707" y="-1155022"/>
                  <a:pt x="67314" y="-1175710"/>
                </a:cubicBezTo>
                <a:cubicBezTo>
                  <a:pt x="77300" y="-1193509"/>
                  <a:pt x="91938" y="-1211515"/>
                  <a:pt x="102823" y="-1222136"/>
                </a:cubicBezTo>
                <a:cubicBezTo>
                  <a:pt x="116386" y="-1235371"/>
                  <a:pt x="116275" y="-1235045"/>
                  <a:pt x="103081" y="-1221443"/>
                </a:cubicBezTo>
                <a:cubicBezTo>
                  <a:pt x="92613" y="-1210650"/>
                  <a:pt x="78720" y="-1192581"/>
                  <a:pt x="69350" y="-1174787"/>
                </a:cubicBezTo>
                <a:cubicBezTo>
                  <a:pt x="58403" y="-1154000"/>
                  <a:pt x="53629" y="-1133589"/>
                  <a:pt x="48807" y="-1112593"/>
                </a:cubicBezTo>
                <a:cubicBezTo>
                  <a:pt x="43985" y="-1091598"/>
                  <a:pt x="39115" y="-1070019"/>
                  <a:pt x="35095" y="-1048426"/>
                </a:cubicBezTo>
                <a:cubicBezTo>
                  <a:pt x="31076" y="-1026833"/>
                  <a:pt x="27908" y="-1005225"/>
                  <a:pt x="25037" y="-983542"/>
                </a:cubicBezTo>
                <a:cubicBezTo>
                  <a:pt x="22166" y="-961858"/>
                  <a:pt x="19592" y="-940098"/>
                  <a:pt x="17302" y="-918316"/>
                </a:cubicBezTo>
                <a:cubicBezTo>
                  <a:pt x="15013" y="-896533"/>
                  <a:pt x="13007" y="-874727"/>
                  <a:pt x="11195" y="-852901"/>
                </a:cubicBezTo>
                <a:cubicBezTo>
                  <a:pt x="9382" y="-831075"/>
                  <a:pt x="7763" y="-809229"/>
                  <a:pt x="6298" y="-787372"/>
                </a:cubicBezTo>
                <a:cubicBezTo>
                  <a:pt x="4834" y="-765516"/>
                  <a:pt x="3525" y="-743647"/>
                  <a:pt x="2338" y="-721771"/>
                </a:cubicBezTo>
                <a:cubicBezTo>
                  <a:pt x="1152" y="-699895"/>
                  <a:pt x="89" y="-678011"/>
                  <a:pt x="-875" y="-656122"/>
                </a:cubicBezTo>
                <a:cubicBezTo>
                  <a:pt x="-1838" y="-634232"/>
                  <a:pt x="-2701" y="-612337"/>
                  <a:pt x="-3481" y="-590438"/>
                </a:cubicBezTo>
                <a:cubicBezTo>
                  <a:pt x="-4261" y="-568539"/>
                  <a:pt x="-4958" y="-546636"/>
                  <a:pt x="-5587" y="-524730"/>
                </a:cubicBezTo>
                <a:cubicBezTo>
                  <a:pt x="-6215" y="-502825"/>
                  <a:pt x="-6774" y="-480916"/>
                  <a:pt x="-7276" y="-459005"/>
                </a:cubicBezTo>
                <a:cubicBezTo>
                  <a:pt x="-7777" y="-437094"/>
                  <a:pt x="-8220" y="-415181"/>
                  <a:pt x="-8615" y="-393267"/>
                </a:cubicBezTo>
                <a:cubicBezTo>
                  <a:pt x="-9010" y="-371352"/>
                  <a:pt x="-9357" y="-349436"/>
                  <a:pt x="-9662" y="-327518"/>
                </a:cubicBezTo>
                <a:cubicBezTo>
                  <a:pt x="-9968" y="-305600"/>
                  <a:pt x="-10233" y="-283681"/>
                  <a:pt x="-10464" y="-261760"/>
                </a:cubicBezTo>
                <a:cubicBezTo>
                  <a:pt x="-10696" y="-239840"/>
                  <a:pt x="-10893" y="-217918"/>
                  <a:pt x="-11063" y="-195995"/>
                </a:cubicBezTo>
                <a:cubicBezTo>
                  <a:pt x="-11233" y="-174073"/>
                  <a:pt x="-11375" y="-152149"/>
                  <a:pt x="-11495" y="-130224"/>
                </a:cubicBezTo>
                <a:cubicBezTo>
                  <a:pt x="-11615" y="-108299"/>
                  <a:pt x="-11713" y="-86373"/>
                  <a:pt x="-11794" y="-64446"/>
                </a:cubicBezTo>
                <a:cubicBezTo>
                  <a:pt x="-11875" y="-42519"/>
                  <a:pt x="-11940" y="-20591"/>
                  <a:pt x="-11992" y="1338"/>
                </a:cubicBezTo>
                <a:cubicBezTo>
                  <a:pt x="-12044" y="23267"/>
                  <a:pt x="-12084" y="45197"/>
                  <a:pt x="-12117" y="67129"/>
                </a:cubicBezTo>
                <a:cubicBezTo>
                  <a:pt x="-12151" y="89060"/>
                  <a:pt x="-12176" y="110992"/>
                  <a:pt x="-12200" y="132926"/>
                </a:cubicBezTo>
                <a:cubicBezTo>
                  <a:pt x="-12224" y="154860"/>
                  <a:pt x="-12245" y="176795"/>
                  <a:pt x="-12269" y="198732"/>
                </a:cubicBezTo>
                <a:cubicBezTo>
                  <a:pt x="-12293" y="220669"/>
                  <a:pt x="-12320" y="242607"/>
                  <a:pt x="-12354" y="264547"/>
                </a:cubicBezTo>
                <a:cubicBezTo>
                  <a:pt x="-12389" y="286487"/>
                  <a:pt x="-12431" y="308429"/>
                  <a:pt x="-12487" y="330372"/>
                </a:cubicBezTo>
                <a:cubicBezTo>
                  <a:pt x="-12543" y="352316"/>
                  <a:pt x="-12612" y="374262"/>
                  <a:pt x="-12701" y="396210"/>
                </a:cubicBezTo>
                <a:cubicBezTo>
                  <a:pt x="-12790" y="418158"/>
                  <a:pt x="-12899" y="440109"/>
                  <a:pt x="-13035" y="462062"/>
                </a:cubicBezTo>
                <a:cubicBezTo>
                  <a:pt x="-13171" y="484015"/>
                  <a:pt x="-13334" y="505972"/>
                  <a:pt x="-13533" y="527931"/>
                </a:cubicBezTo>
                <a:cubicBezTo>
                  <a:pt x="-13732" y="549891"/>
                  <a:pt x="-13966" y="571854"/>
                  <a:pt x="-14246" y="593821"/>
                </a:cubicBezTo>
                <a:cubicBezTo>
                  <a:pt x="-14525" y="615788"/>
                  <a:pt x="-14851" y="637760"/>
                  <a:pt x="-15236" y="659736"/>
                </a:cubicBezTo>
                <a:cubicBezTo>
                  <a:pt x="-15621" y="681713"/>
                  <a:pt x="-16064" y="703695"/>
                  <a:pt x="-16583" y="725684"/>
                </a:cubicBezTo>
                <a:cubicBezTo>
                  <a:pt x="-17101" y="747673"/>
                  <a:pt x="-17694" y="769670"/>
                  <a:pt x="-18390" y="791675"/>
                </a:cubicBezTo>
                <a:cubicBezTo>
                  <a:pt x="-19086" y="813680"/>
                  <a:pt x="-19885" y="835693"/>
                  <a:pt x="-20800" y="857719"/>
                </a:cubicBezTo>
                <a:cubicBezTo>
                  <a:pt x="-21715" y="879746"/>
                  <a:pt x="-22746" y="901786"/>
                  <a:pt x="-24017" y="923846"/>
                </a:cubicBezTo>
                <a:cubicBezTo>
                  <a:pt x="-25289" y="945906"/>
                  <a:pt x="-26800" y="967986"/>
                  <a:pt x="-28365" y="990098"/>
                </a:cubicBezTo>
                <a:cubicBezTo>
                  <a:pt x="-29931" y="1012210"/>
                  <a:pt x="-31550" y="1034355"/>
                  <a:pt x="-34407" y="1056566"/>
                </a:cubicBezTo>
                <a:cubicBezTo>
                  <a:pt x="-37264" y="1078777"/>
                  <a:pt x="-41359" y="1101054"/>
                  <a:pt x="-43313" y="1123463"/>
                </a:cubicBezTo>
                <a:cubicBezTo>
                  <a:pt x="-45267" y="1145873"/>
                  <a:pt x="-45080" y="1168415"/>
                  <a:pt x="-58654" y="1191910"/>
                </a:cubicBezTo>
                <a:cubicBezTo>
                  <a:pt x="-72228" y="1215405"/>
                  <a:pt x="-99564" y="1239853"/>
                  <a:pt x="-126900" y="1264300"/>
                </a:cubicBezTo>
                <a:cubicBezTo>
                  <a:pt x="-144557" y="1280091"/>
                  <a:pt x="-166380" y="1249495"/>
                  <a:pt x="-166380" y="1231400"/>
                </a:cubicBezTo>
                <a:cubicBezTo>
                  <a:pt x="-166380" y="1213305"/>
                  <a:pt x="-133283" y="1221312"/>
                  <a:pt x="-126900" y="1198500"/>
                </a:cubicBezTo>
                <a:cubicBezTo>
                  <a:pt x="-125243" y="1192578"/>
                  <a:pt x="-123586" y="1186655"/>
                  <a:pt x="-119596" y="117209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noFill/>
            <a:round/>
          </a:ln>
        </p:spPr>
      </p:sp>
      <p:sp>
        <p:nvSpPr>
          <p:cNvPr id="111" name="MMConnector"/>
          <p:cNvSpPr/>
          <p:nvPr/>
        </p:nvSpPr>
        <p:spPr>
          <a:xfrm rot="20636310">
            <a:off x="2427839" y="3298845"/>
            <a:ext cx="731520" cy="274320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86318" y="88769"/>
                </a:moveTo>
                <a:cubicBezTo>
                  <a:pt x="-73292" y="79802"/>
                  <a:pt x="-61016" y="62938"/>
                  <a:pt x="-49876" y="44886"/>
                </a:cubicBezTo>
                <a:cubicBezTo>
                  <a:pt x="-38735" y="26835"/>
                  <a:pt x="-28728" y="7597"/>
                  <a:pt x="-18400" y="-11782"/>
                </a:cubicBezTo>
                <a:cubicBezTo>
                  <a:pt x="-8071" y="-31162"/>
                  <a:pt x="2580" y="-50683"/>
                  <a:pt x="16005" y="-69909"/>
                </a:cubicBezTo>
                <a:cubicBezTo>
                  <a:pt x="29430" y="-89134"/>
                  <a:pt x="45629" y="-108063"/>
                  <a:pt x="64573" y="-118492"/>
                </a:cubicBezTo>
                <a:cubicBezTo>
                  <a:pt x="75298" y="-124395"/>
                  <a:pt x="86903" y="-127574"/>
                  <a:pt x="98890" y="-129572"/>
                </a:cubicBezTo>
                <a:cubicBezTo>
                  <a:pt x="117583" y="-132686"/>
                  <a:pt x="117723" y="-131137"/>
                  <a:pt x="99837" y="-124877"/>
                </a:cubicBezTo>
                <a:cubicBezTo>
                  <a:pt x="89296" y="-121188"/>
                  <a:pt x="79361" y="-116567"/>
                  <a:pt x="70764" y="-109893"/>
                </a:cubicBezTo>
                <a:cubicBezTo>
                  <a:pt x="55037" y="-97683"/>
                  <a:pt x="43786" y="-78599"/>
                  <a:pt x="34673" y="-58970"/>
                </a:cubicBezTo>
                <a:cubicBezTo>
                  <a:pt x="25560" y="-39342"/>
                  <a:pt x="18584" y="-19169"/>
                  <a:pt x="11591" y="1193"/>
                </a:cubicBezTo>
                <a:cubicBezTo>
                  <a:pt x="4598" y="21554"/>
                  <a:pt x="-2412" y="42106"/>
                  <a:pt x="-10832" y="64557"/>
                </a:cubicBezTo>
                <a:cubicBezTo>
                  <a:pt x="-19253" y="87007"/>
                  <a:pt x="-29084" y="111358"/>
                  <a:pt x="-48664" y="128527"/>
                </a:cubicBezTo>
                <a:cubicBezTo>
                  <a:pt x="-68244" y="145697"/>
                  <a:pt x="-97572" y="155686"/>
                  <a:pt x="-126900" y="165675"/>
                </a:cubicBezTo>
                <a:cubicBezTo>
                  <a:pt x="-149323" y="173312"/>
                  <a:pt x="-166380" y="150870"/>
                  <a:pt x="-166380" y="132775"/>
                </a:cubicBezTo>
                <a:cubicBezTo>
                  <a:pt x="-166380" y="114680"/>
                  <a:pt x="-150517" y="101708"/>
                  <a:pt x="-126900" y="99875"/>
                </a:cubicBezTo>
                <a:cubicBezTo>
                  <a:pt x="-113122" y="98806"/>
                  <a:pt x="-99345" y="97736"/>
                  <a:pt x="-86318" y="887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noFill/>
            <a:round/>
          </a:ln>
        </p:spPr>
      </p:sp>
      <p:sp>
        <p:nvSpPr>
          <p:cNvPr id="113" name="MMConnector"/>
          <p:cNvSpPr/>
          <p:nvPr/>
        </p:nvSpPr>
        <p:spPr>
          <a:xfrm rot="21309648">
            <a:off x="4130547" y="3492832"/>
            <a:ext cx="383476" cy="730960"/>
          </a:xfrm>
          <a:custGeom>
            <a:avLst/>
            <a:gdLst/>
            <a:ahLst/>
            <a:cxnLst/>
            <a:rect l="0" t="0" r="0" b="0"/>
            <a:pathLst>
              <a:path w="253800" h="1076300">
                <a:moveTo>
                  <a:pt x="-70243" y="-503020"/>
                </a:moveTo>
                <a:cubicBezTo>
                  <a:pt x="-57462" y="-484525"/>
                  <a:pt x="-53839" y="-460788"/>
                  <a:pt x="-50162" y="-438210"/>
                </a:cubicBezTo>
                <a:cubicBezTo>
                  <a:pt x="-46485" y="-415632"/>
                  <a:pt x="-42754" y="-394213"/>
                  <a:pt x="-40027" y="-372451"/>
                </a:cubicBezTo>
                <a:cubicBezTo>
                  <a:pt x="-37300" y="-350688"/>
                  <a:pt x="-35577" y="-328581"/>
                  <a:pt x="-34105" y="-306565"/>
                </a:cubicBezTo>
                <a:cubicBezTo>
                  <a:pt x="-32632" y="-284550"/>
                  <a:pt x="-31410" y="-262626"/>
                  <a:pt x="-30413" y="-240684"/>
                </a:cubicBezTo>
                <a:cubicBezTo>
                  <a:pt x="-29417" y="-218742"/>
                  <a:pt x="-28646" y="-196782"/>
                  <a:pt x="-27972" y="-174833"/>
                </a:cubicBezTo>
                <a:cubicBezTo>
                  <a:pt x="-27298" y="-152885"/>
                  <a:pt x="-26720" y="-130949"/>
                  <a:pt x="-26179" y="-109016"/>
                </a:cubicBezTo>
                <a:cubicBezTo>
                  <a:pt x="-25638" y="-87083"/>
                  <a:pt x="-25132" y="-65154"/>
                  <a:pt x="-24601" y="-43230"/>
                </a:cubicBezTo>
                <a:cubicBezTo>
                  <a:pt x="-24069" y="-21306"/>
                  <a:pt x="-23512" y="612"/>
                  <a:pt x="-22872" y="22524"/>
                </a:cubicBezTo>
                <a:cubicBezTo>
                  <a:pt x="-22233" y="44437"/>
                  <a:pt x="-21510" y="66343"/>
                  <a:pt x="-20642" y="88241"/>
                </a:cubicBezTo>
                <a:cubicBezTo>
                  <a:pt x="-19773" y="110139"/>
                  <a:pt x="-18757" y="132028"/>
                  <a:pt x="-17520" y="153900"/>
                </a:cubicBezTo>
                <a:cubicBezTo>
                  <a:pt x="-16282" y="175773"/>
                  <a:pt x="-14823" y="197629"/>
                  <a:pt x="-13023" y="219459"/>
                </a:cubicBezTo>
                <a:cubicBezTo>
                  <a:pt x="-11223" y="241290"/>
                  <a:pt x="-9083" y="263094"/>
                  <a:pt x="-6478" y="284821"/>
                </a:cubicBezTo>
                <a:cubicBezTo>
                  <a:pt x="-3872" y="306547"/>
                  <a:pt x="-802" y="328196"/>
                  <a:pt x="3168" y="349763"/>
                </a:cubicBezTo>
                <a:cubicBezTo>
                  <a:pt x="7138" y="371331"/>
                  <a:pt x="12007" y="392818"/>
                  <a:pt x="17789" y="413711"/>
                </a:cubicBezTo>
                <a:cubicBezTo>
                  <a:pt x="23571" y="434604"/>
                  <a:pt x="30267" y="454904"/>
                  <a:pt x="41303" y="474793"/>
                </a:cubicBezTo>
                <a:cubicBezTo>
                  <a:pt x="52339" y="494682"/>
                  <a:pt x="67715" y="514160"/>
                  <a:pt x="82704" y="524651"/>
                </a:cubicBezTo>
                <a:cubicBezTo>
                  <a:pt x="88259" y="528539"/>
                  <a:pt x="93761" y="531193"/>
                  <a:pt x="99230" y="533070"/>
                </a:cubicBezTo>
                <a:cubicBezTo>
                  <a:pt x="117154" y="539221"/>
                  <a:pt x="117176" y="539389"/>
                  <a:pt x="99144" y="533560"/>
                </a:cubicBezTo>
                <a:cubicBezTo>
                  <a:pt x="93582" y="531762"/>
                  <a:pt x="87967" y="529172"/>
                  <a:pt x="82268" y="525318"/>
                </a:cubicBezTo>
                <a:cubicBezTo>
                  <a:pt x="66987" y="514984"/>
                  <a:pt x="51099" y="495565"/>
                  <a:pt x="39617" y="475692"/>
                </a:cubicBezTo>
                <a:cubicBezTo>
                  <a:pt x="28135" y="455819"/>
                  <a:pt x="21059" y="435492"/>
                  <a:pt x="14889" y="414571"/>
                </a:cubicBezTo>
                <a:cubicBezTo>
                  <a:pt x="8720" y="393650"/>
                  <a:pt x="3458" y="372135"/>
                  <a:pt x="-898" y="350536"/>
                </a:cubicBezTo>
                <a:cubicBezTo>
                  <a:pt x="-5254" y="328937"/>
                  <a:pt x="-8704" y="307255"/>
                  <a:pt x="-11688" y="285495"/>
                </a:cubicBezTo>
                <a:cubicBezTo>
                  <a:pt x="-14672" y="263735"/>
                  <a:pt x="-17189" y="241897"/>
                  <a:pt x="-19365" y="220035"/>
                </a:cubicBezTo>
                <a:cubicBezTo>
                  <a:pt x="-21540" y="198173"/>
                  <a:pt x="-23375" y="176287"/>
                  <a:pt x="-24986" y="154387"/>
                </a:cubicBezTo>
                <a:cubicBezTo>
                  <a:pt x="-26597" y="132487"/>
                  <a:pt x="-27986" y="110573"/>
                  <a:pt x="-29228" y="88654"/>
                </a:cubicBezTo>
                <a:cubicBezTo>
                  <a:pt x="-30470" y="66736"/>
                  <a:pt x="-31565" y="44813"/>
                  <a:pt x="-32576" y="22890"/>
                </a:cubicBezTo>
                <a:cubicBezTo>
                  <a:pt x="-33588" y="967"/>
                  <a:pt x="-34517" y="-20956"/>
                  <a:pt x="-35420" y="-42876"/>
                </a:cubicBezTo>
                <a:cubicBezTo>
                  <a:pt x="-36323" y="-64796"/>
                  <a:pt x="-37200" y="-86713"/>
                  <a:pt x="-38112" y="-108621"/>
                </a:cubicBezTo>
                <a:cubicBezTo>
                  <a:pt x="-39023" y="-130529"/>
                  <a:pt x="-39969" y="-152428"/>
                  <a:pt x="-41015" y="-174320"/>
                </a:cubicBezTo>
                <a:cubicBezTo>
                  <a:pt x="-42062" y="-196212"/>
                  <a:pt x="-43209" y="-218097"/>
                  <a:pt x="-44561" y="-239932"/>
                </a:cubicBezTo>
                <a:cubicBezTo>
                  <a:pt x="-45914" y="-261766"/>
                  <a:pt x="-47472" y="-283549"/>
                  <a:pt x="-49341" y="-305374"/>
                </a:cubicBezTo>
                <a:cubicBezTo>
                  <a:pt x="-51210" y="-327199"/>
                  <a:pt x="-53389" y="-349065"/>
                  <a:pt x="-56301" y="-370446"/>
                </a:cubicBezTo>
                <a:cubicBezTo>
                  <a:pt x="-59213" y="-391827"/>
                  <a:pt x="-62858" y="-412724"/>
                  <a:pt x="-67284" y="-434537"/>
                </a:cubicBezTo>
                <a:cubicBezTo>
                  <a:pt x="-71711" y="-456351"/>
                  <a:pt x="-76919" y="-479083"/>
                  <a:pt x="-86985" y="-494859"/>
                </a:cubicBezTo>
                <a:cubicBezTo>
                  <a:pt x="-97052" y="-510636"/>
                  <a:pt x="-111976" y="-519458"/>
                  <a:pt x="-126900" y="-528280"/>
                </a:cubicBezTo>
                <a:cubicBezTo>
                  <a:pt x="-133018" y="-531896"/>
                  <a:pt x="-138744" y="-532721"/>
                  <a:pt x="-138744" y="-538150"/>
                </a:cubicBezTo>
                <a:cubicBezTo>
                  <a:pt x="-138744" y="-543578"/>
                  <a:pt x="-132983" y="-551694"/>
                  <a:pt x="-126900" y="-548020"/>
                </a:cubicBezTo>
                <a:cubicBezTo>
                  <a:pt x="-104962" y="-534768"/>
                  <a:pt x="-83023" y="-521515"/>
                  <a:pt x="-70243" y="-50302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15" name="MMConnector"/>
          <p:cNvSpPr/>
          <p:nvPr/>
        </p:nvSpPr>
        <p:spPr>
          <a:xfrm rot="1056167">
            <a:off x="3762102" y="496172"/>
            <a:ext cx="257611" cy="274320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73139" y="102685"/>
                </a:moveTo>
                <a:cubicBezTo>
                  <a:pt x="-57819" y="90847"/>
                  <a:pt x="-46399" y="71362"/>
                  <a:pt x="-36210" y="51771"/>
                </a:cubicBezTo>
                <a:cubicBezTo>
                  <a:pt x="-26022" y="32180"/>
                  <a:pt x="-17064" y="12482"/>
                  <a:pt x="-7903" y="-7241"/>
                </a:cubicBezTo>
                <a:cubicBezTo>
                  <a:pt x="1258" y="-26965"/>
                  <a:pt x="10623" y="-46714"/>
                  <a:pt x="22539" y="-66080"/>
                </a:cubicBezTo>
                <a:cubicBezTo>
                  <a:pt x="34454" y="-85447"/>
                  <a:pt x="48921" y="-104430"/>
                  <a:pt x="66740" y="-115482"/>
                </a:cubicBezTo>
                <a:cubicBezTo>
                  <a:pt x="76685" y="-121650"/>
                  <a:pt x="87673" y="-125348"/>
                  <a:pt x="99123" y="-127954"/>
                </a:cubicBezTo>
                <a:cubicBezTo>
                  <a:pt x="117601" y="-132159"/>
                  <a:pt x="117642" y="-131693"/>
                  <a:pt x="99406" y="-126541"/>
                </a:cubicBezTo>
                <a:cubicBezTo>
                  <a:pt x="88390" y="-123429"/>
                  <a:pt x="77904" y="-119300"/>
                  <a:pt x="68598" y="-112903"/>
                </a:cubicBezTo>
                <a:cubicBezTo>
                  <a:pt x="51744" y="-101316"/>
                  <a:pt x="38761" y="-82286"/>
                  <a:pt x="28139" y="-62799"/>
                </a:cubicBezTo>
                <a:cubicBezTo>
                  <a:pt x="17517" y="-43311"/>
                  <a:pt x="9255" y="-23367"/>
                  <a:pt x="1094" y="-3349"/>
                </a:cubicBezTo>
                <a:cubicBezTo>
                  <a:pt x="-7066" y="16669"/>
                  <a:pt x="-15125" y="36761"/>
                  <a:pt x="-24498" y="57672"/>
                </a:cubicBezTo>
                <a:cubicBezTo>
                  <a:pt x="-33870" y="78583"/>
                  <a:pt x="-44557" y="100313"/>
                  <a:pt x="-61843" y="114612"/>
                </a:cubicBezTo>
                <a:cubicBezTo>
                  <a:pt x="-79129" y="128911"/>
                  <a:pt x="-103015" y="135778"/>
                  <a:pt x="-126900" y="142645"/>
                </a:cubicBezTo>
                <a:cubicBezTo>
                  <a:pt x="-133730" y="144609"/>
                  <a:pt x="-138744" y="138204"/>
                  <a:pt x="-138744" y="132775"/>
                </a:cubicBezTo>
                <a:cubicBezTo>
                  <a:pt x="-138744" y="127347"/>
                  <a:pt x="-133843" y="124419"/>
                  <a:pt x="-126900" y="122905"/>
                </a:cubicBezTo>
                <a:cubicBezTo>
                  <a:pt x="-107680" y="118714"/>
                  <a:pt x="-88459" y="114522"/>
                  <a:pt x="-73139" y="1026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17" name="MMConnector"/>
          <p:cNvSpPr/>
          <p:nvPr/>
        </p:nvSpPr>
        <p:spPr>
          <a:xfrm>
            <a:off x="3899965" y="755155"/>
            <a:ext cx="518147" cy="402671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61843" y="-114612"/>
                </a:moveTo>
                <a:cubicBezTo>
                  <a:pt x="-44557" y="-100313"/>
                  <a:pt x="-33870" y="-78583"/>
                  <a:pt x="-24498" y="-57672"/>
                </a:cubicBezTo>
                <a:cubicBezTo>
                  <a:pt x="-15125" y="-36761"/>
                  <a:pt x="-7066" y="-16669"/>
                  <a:pt x="1094" y="3349"/>
                </a:cubicBezTo>
                <a:cubicBezTo>
                  <a:pt x="9255" y="23367"/>
                  <a:pt x="17517" y="43311"/>
                  <a:pt x="28139" y="62799"/>
                </a:cubicBezTo>
                <a:cubicBezTo>
                  <a:pt x="38761" y="82286"/>
                  <a:pt x="51744" y="101316"/>
                  <a:pt x="68598" y="112903"/>
                </a:cubicBezTo>
                <a:cubicBezTo>
                  <a:pt x="77904" y="119300"/>
                  <a:pt x="88390" y="123429"/>
                  <a:pt x="99406" y="126541"/>
                </a:cubicBezTo>
                <a:cubicBezTo>
                  <a:pt x="117642" y="131693"/>
                  <a:pt x="117601" y="132159"/>
                  <a:pt x="99123" y="127954"/>
                </a:cubicBezTo>
                <a:cubicBezTo>
                  <a:pt x="87673" y="125348"/>
                  <a:pt x="76685" y="121650"/>
                  <a:pt x="66740" y="115482"/>
                </a:cubicBezTo>
                <a:cubicBezTo>
                  <a:pt x="48921" y="104430"/>
                  <a:pt x="34454" y="85447"/>
                  <a:pt x="22539" y="66080"/>
                </a:cubicBezTo>
                <a:cubicBezTo>
                  <a:pt x="10623" y="46714"/>
                  <a:pt x="1258" y="26965"/>
                  <a:pt x="-7903" y="7241"/>
                </a:cubicBezTo>
                <a:cubicBezTo>
                  <a:pt x="-17064" y="-12482"/>
                  <a:pt x="-26022" y="-32180"/>
                  <a:pt x="-36210" y="-51771"/>
                </a:cubicBezTo>
                <a:cubicBezTo>
                  <a:pt x="-46399" y="-71362"/>
                  <a:pt x="-57819" y="-90847"/>
                  <a:pt x="-73139" y="-102685"/>
                </a:cubicBezTo>
                <a:cubicBezTo>
                  <a:pt x="-88459" y="-114522"/>
                  <a:pt x="-107680" y="-118714"/>
                  <a:pt x="-126900" y="-122905"/>
                </a:cubicBezTo>
                <a:cubicBezTo>
                  <a:pt x="-133843" y="-124419"/>
                  <a:pt x="-138744" y="-127346"/>
                  <a:pt x="-138744" y="-132775"/>
                </a:cubicBezTo>
                <a:cubicBezTo>
                  <a:pt x="-138744" y="-138203"/>
                  <a:pt x="-133730" y="-144609"/>
                  <a:pt x="-126900" y="-142645"/>
                </a:cubicBezTo>
                <a:cubicBezTo>
                  <a:pt x="-103015" y="-135778"/>
                  <a:pt x="-79129" y="-128911"/>
                  <a:pt x="-61843" y="-1146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19" name="MMConnector"/>
          <p:cNvSpPr/>
          <p:nvPr/>
        </p:nvSpPr>
        <p:spPr>
          <a:xfrm>
            <a:off x="4103058" y="2995534"/>
            <a:ext cx="457200" cy="274320"/>
          </a:xfrm>
          <a:custGeom>
            <a:avLst/>
            <a:gdLst/>
            <a:ahLst/>
            <a:cxnLst/>
            <a:rect l="0" t="0" r="0" b="0"/>
            <a:pathLst>
              <a:path w="253800" h="1179700">
                <a:moveTo>
                  <a:pt x="-88235" y="545426"/>
                </a:moveTo>
                <a:cubicBezTo>
                  <a:pt x="-78477" y="529405"/>
                  <a:pt x="-73416" y="506627"/>
                  <a:pt x="-69067" y="484785"/>
                </a:cubicBezTo>
                <a:cubicBezTo>
                  <a:pt x="-64717" y="462943"/>
                  <a:pt x="-61079" y="442035"/>
                  <a:pt x="-58151" y="420651"/>
                </a:cubicBezTo>
                <a:cubicBezTo>
                  <a:pt x="-55224" y="399267"/>
                  <a:pt x="-53008" y="377406"/>
                  <a:pt x="-51097" y="355586"/>
                </a:cubicBezTo>
                <a:cubicBezTo>
                  <a:pt x="-49187" y="333766"/>
                  <a:pt x="-47583" y="311988"/>
                  <a:pt x="-46191" y="290159"/>
                </a:cubicBezTo>
                <a:cubicBezTo>
                  <a:pt x="-44799" y="268330"/>
                  <a:pt x="-43620" y="246450"/>
                  <a:pt x="-42558" y="224563"/>
                </a:cubicBezTo>
                <a:cubicBezTo>
                  <a:pt x="-41496" y="202676"/>
                  <a:pt x="-40550" y="180782"/>
                  <a:pt x="-39664" y="158878"/>
                </a:cubicBezTo>
                <a:cubicBezTo>
                  <a:pt x="-38777" y="136975"/>
                  <a:pt x="-37950" y="115061"/>
                  <a:pt x="-37132" y="93144"/>
                </a:cubicBezTo>
                <a:cubicBezTo>
                  <a:pt x="-36315" y="71227"/>
                  <a:pt x="-35507" y="49306"/>
                  <a:pt x="-34664" y="27383"/>
                </a:cubicBezTo>
                <a:cubicBezTo>
                  <a:pt x="-33822" y="5459"/>
                  <a:pt x="-32945" y="-16466"/>
                  <a:pt x="-31990" y="-38390"/>
                </a:cubicBezTo>
                <a:cubicBezTo>
                  <a:pt x="-31035" y="-60315"/>
                  <a:pt x="-30002" y="-82239"/>
                  <a:pt x="-28841" y="-104159"/>
                </a:cubicBezTo>
                <a:cubicBezTo>
                  <a:pt x="-27680" y="-126079"/>
                  <a:pt x="-26391" y="-147994"/>
                  <a:pt x="-24913" y="-169900"/>
                </a:cubicBezTo>
                <a:cubicBezTo>
                  <a:pt x="-23434" y="-191805"/>
                  <a:pt x="-21765" y="-213700"/>
                  <a:pt x="-19833" y="-235577"/>
                </a:cubicBezTo>
                <a:cubicBezTo>
                  <a:pt x="-17900" y="-257453"/>
                  <a:pt x="-15704" y="-279309"/>
                  <a:pt x="-13093" y="-301119"/>
                </a:cubicBezTo>
                <a:cubicBezTo>
                  <a:pt x="-10483" y="-322928"/>
                  <a:pt x="-7457" y="-344690"/>
                  <a:pt x="-3936" y="-366384"/>
                </a:cubicBezTo>
                <a:cubicBezTo>
                  <a:pt x="-414" y="-388078"/>
                  <a:pt x="3605" y="-409706"/>
                  <a:pt x="8910" y="-431044"/>
                </a:cubicBezTo>
                <a:cubicBezTo>
                  <a:pt x="14214" y="-452382"/>
                  <a:pt x="20805" y="-473431"/>
                  <a:pt x="27888" y="-494187"/>
                </a:cubicBezTo>
                <a:cubicBezTo>
                  <a:pt x="34971" y="-514942"/>
                  <a:pt x="42547" y="-535404"/>
                  <a:pt x="58625" y="-552391"/>
                </a:cubicBezTo>
                <a:cubicBezTo>
                  <a:pt x="70981" y="-565445"/>
                  <a:pt x="88360" y="-576446"/>
                  <a:pt x="101552" y="-583411"/>
                </a:cubicBezTo>
                <a:cubicBezTo>
                  <a:pt x="118310" y="-592258"/>
                  <a:pt x="118243" y="-592107"/>
                  <a:pt x="101627" y="-582996"/>
                </a:cubicBezTo>
                <a:cubicBezTo>
                  <a:pt x="88653" y="-575881"/>
                  <a:pt x="71650" y="-564731"/>
                  <a:pt x="59631" y="-551633"/>
                </a:cubicBezTo>
                <a:cubicBezTo>
                  <a:pt x="43942" y="-534536"/>
                  <a:pt x="36745" y="-514120"/>
                  <a:pt x="30031" y="-493391"/>
                </a:cubicBezTo>
                <a:cubicBezTo>
                  <a:pt x="23317" y="-472662"/>
                  <a:pt x="17086" y="-451619"/>
                  <a:pt x="12137" y="-430298"/>
                </a:cubicBezTo>
                <a:cubicBezTo>
                  <a:pt x="7189" y="-408977"/>
                  <a:pt x="3523" y="-387379"/>
                  <a:pt x="351" y="-365711"/>
                </a:cubicBezTo>
                <a:cubicBezTo>
                  <a:pt x="-2820" y="-344044"/>
                  <a:pt x="-5497" y="-322309"/>
                  <a:pt x="-7760" y="-300526"/>
                </a:cubicBezTo>
                <a:cubicBezTo>
                  <a:pt x="-10024" y="-278743"/>
                  <a:pt x="-11874" y="-256913"/>
                  <a:pt x="-13461" y="-235062"/>
                </a:cubicBezTo>
                <a:cubicBezTo>
                  <a:pt x="-15048" y="-213212"/>
                  <a:pt x="-16372" y="-191341"/>
                  <a:pt x="-17506" y="-169458"/>
                </a:cubicBezTo>
                <a:cubicBezTo>
                  <a:pt x="-18641" y="-147575"/>
                  <a:pt x="-19586" y="-125680"/>
                  <a:pt x="-20403" y="-103778"/>
                </a:cubicBezTo>
                <a:cubicBezTo>
                  <a:pt x="-21221" y="-81875"/>
                  <a:pt x="-21911" y="-59966"/>
                  <a:pt x="-22524" y="-38052"/>
                </a:cubicBezTo>
                <a:cubicBezTo>
                  <a:pt x="-23136" y="-16138"/>
                  <a:pt x="-23670" y="5781"/>
                  <a:pt x="-24170" y="27704"/>
                </a:cubicBezTo>
                <a:cubicBezTo>
                  <a:pt x="-24670" y="49627"/>
                  <a:pt x="-25136" y="71553"/>
                  <a:pt x="-25611" y="93484"/>
                </a:cubicBezTo>
                <a:cubicBezTo>
                  <a:pt x="-26087" y="115415"/>
                  <a:pt x="-26572" y="137350"/>
                  <a:pt x="-27118" y="159288"/>
                </a:cubicBezTo>
                <a:cubicBezTo>
                  <a:pt x="-27663" y="181226"/>
                  <a:pt x="-28270" y="203166"/>
                  <a:pt x="-28990" y="225117"/>
                </a:cubicBezTo>
                <a:cubicBezTo>
                  <a:pt x="-29709" y="247067"/>
                  <a:pt x="-30541" y="269028"/>
                  <a:pt x="-31607" y="290971"/>
                </a:cubicBezTo>
                <a:cubicBezTo>
                  <a:pt x="-32673" y="312913"/>
                  <a:pt x="-33973" y="334837"/>
                  <a:pt x="-35515" y="356845"/>
                </a:cubicBezTo>
                <a:cubicBezTo>
                  <a:pt x="-37057" y="378853"/>
                  <a:pt x="-38841" y="400945"/>
                  <a:pt x="-41619" y="422710"/>
                </a:cubicBezTo>
                <a:cubicBezTo>
                  <a:pt x="-44397" y="444475"/>
                  <a:pt x="-48168" y="465913"/>
                  <a:pt x="-51762" y="488441"/>
                </a:cubicBezTo>
                <a:cubicBezTo>
                  <a:pt x="-55356" y="510970"/>
                  <a:pt x="-58773" y="534589"/>
                  <a:pt x="-71266" y="553317"/>
                </a:cubicBezTo>
                <a:cubicBezTo>
                  <a:pt x="-83760" y="572046"/>
                  <a:pt x="-105330" y="585883"/>
                  <a:pt x="-126900" y="599720"/>
                </a:cubicBezTo>
                <a:cubicBezTo>
                  <a:pt x="-132881" y="603557"/>
                  <a:pt x="-138744" y="595279"/>
                  <a:pt x="-138744" y="589850"/>
                </a:cubicBezTo>
                <a:cubicBezTo>
                  <a:pt x="-138744" y="584422"/>
                  <a:pt x="-132883" y="583815"/>
                  <a:pt x="-126900" y="579980"/>
                </a:cubicBezTo>
                <a:cubicBezTo>
                  <a:pt x="-112446" y="570714"/>
                  <a:pt x="-97992" y="561448"/>
                  <a:pt x="-88235" y="54542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21" name="MMConnector"/>
          <p:cNvSpPr/>
          <p:nvPr/>
        </p:nvSpPr>
        <p:spPr>
          <a:xfrm rot="2116730">
            <a:off x="4017075" y="3354440"/>
            <a:ext cx="457200" cy="112769"/>
          </a:xfrm>
          <a:custGeom>
            <a:avLst/>
            <a:gdLst/>
            <a:ahLst/>
            <a:cxnLst/>
            <a:rect l="0" t="0" r="0" b="0"/>
            <a:pathLst>
              <a:path w="253800" h="103400">
                <a:moveTo>
                  <a:pt x="-65520" y="32318"/>
                </a:moveTo>
                <a:cubicBezTo>
                  <a:pt x="-45626" y="25865"/>
                  <a:pt x="-26581" y="14488"/>
                  <a:pt x="-8802" y="2296"/>
                </a:cubicBezTo>
                <a:cubicBezTo>
                  <a:pt x="8977" y="-9895"/>
                  <a:pt x="25491" y="-22902"/>
                  <a:pt x="47381" y="-32624"/>
                </a:cubicBezTo>
                <a:cubicBezTo>
                  <a:pt x="64374" y="-40172"/>
                  <a:pt x="84607" y="-45740"/>
                  <a:pt x="99429" y="-49085"/>
                </a:cubicBezTo>
                <a:cubicBezTo>
                  <a:pt x="117914" y="-53257"/>
                  <a:pt x="117794" y="-52607"/>
                  <a:pt x="99651" y="-47136"/>
                </a:cubicBezTo>
                <a:cubicBezTo>
                  <a:pt x="85404" y="-42839"/>
                  <a:pt x="66175" y="-36042"/>
                  <a:pt x="50212" y="-27570"/>
                </a:cubicBezTo>
                <a:cubicBezTo>
                  <a:pt x="29509" y="-16583"/>
                  <a:pt x="14298" y="-2779"/>
                  <a:pt x="-2798" y="10839"/>
                </a:cubicBezTo>
                <a:cubicBezTo>
                  <a:pt x="-19895" y="24458"/>
                  <a:pt x="-38878" y="37890"/>
                  <a:pt x="-59876" y="46314"/>
                </a:cubicBezTo>
                <a:cubicBezTo>
                  <a:pt x="-80874" y="54738"/>
                  <a:pt x="-103887" y="58154"/>
                  <a:pt x="-126900" y="61570"/>
                </a:cubicBezTo>
                <a:cubicBezTo>
                  <a:pt x="-133929" y="62613"/>
                  <a:pt x="-138744" y="57129"/>
                  <a:pt x="-138744" y="51700"/>
                </a:cubicBezTo>
                <a:cubicBezTo>
                  <a:pt x="-138744" y="46272"/>
                  <a:pt x="-133987" y="42353"/>
                  <a:pt x="-126900" y="41830"/>
                </a:cubicBezTo>
                <a:cubicBezTo>
                  <a:pt x="-106157" y="40301"/>
                  <a:pt x="-85414" y="38771"/>
                  <a:pt x="-65520" y="3231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41" name="MMConnector"/>
          <p:cNvSpPr/>
          <p:nvPr/>
        </p:nvSpPr>
        <p:spPr>
          <a:xfrm>
            <a:off x="2285403" y="4761574"/>
            <a:ext cx="548640" cy="2194560"/>
          </a:xfrm>
          <a:custGeom>
            <a:avLst/>
            <a:gdLst/>
            <a:ahLst/>
            <a:cxnLst/>
            <a:rect l="0" t="0" r="0" b="0"/>
            <a:pathLst>
              <a:path w="253800" h="2197250">
                <a:moveTo>
                  <a:pt x="-57462" y="-1060818"/>
                </a:moveTo>
                <a:cubicBezTo>
                  <a:pt x="-43564" y="-1037550"/>
                  <a:pt x="-43539" y="-1014732"/>
                  <a:pt x="-41466" y="-992204"/>
                </a:cubicBezTo>
                <a:cubicBezTo>
                  <a:pt x="-39394" y="-969675"/>
                  <a:pt x="-35274" y="-947436"/>
                  <a:pt x="-32411" y="-925227"/>
                </a:cubicBezTo>
                <a:cubicBezTo>
                  <a:pt x="-29548" y="-903019"/>
                  <a:pt x="-27941" y="-880841"/>
                  <a:pt x="-26406" y="-858710"/>
                </a:cubicBezTo>
                <a:cubicBezTo>
                  <a:pt x="-24870" y="-836579"/>
                  <a:pt x="-23405" y="-814494"/>
                  <a:pt x="-22188" y="-792428"/>
                </a:cubicBezTo>
                <a:cubicBezTo>
                  <a:pt x="-20971" y="-770362"/>
                  <a:pt x="-20001" y="-748316"/>
                  <a:pt x="-19152" y="-726284"/>
                </a:cubicBezTo>
                <a:cubicBezTo>
                  <a:pt x="-18304" y="-704252"/>
                  <a:pt x="-17575" y="-682236"/>
                  <a:pt x="-16952" y="-660229"/>
                </a:cubicBezTo>
                <a:cubicBezTo>
                  <a:pt x="-16328" y="-638223"/>
                  <a:pt x="-15809" y="-616226"/>
                  <a:pt x="-15364" y="-594237"/>
                </a:cubicBezTo>
                <a:cubicBezTo>
                  <a:pt x="-14920" y="-572248"/>
                  <a:pt x="-14550" y="-550266"/>
                  <a:pt x="-14237" y="-528291"/>
                </a:cubicBezTo>
                <a:cubicBezTo>
                  <a:pt x="-13924" y="-506315"/>
                  <a:pt x="-13669" y="-484346"/>
                  <a:pt x="-13456" y="-462380"/>
                </a:cubicBezTo>
                <a:cubicBezTo>
                  <a:pt x="-13244" y="-440415"/>
                  <a:pt x="-13074" y="-418455"/>
                  <a:pt x="-12936" y="-396499"/>
                </a:cubicBezTo>
                <a:cubicBezTo>
                  <a:pt x="-12798" y="-374542"/>
                  <a:pt x="-12691" y="-352589"/>
                  <a:pt x="-12606" y="-330640"/>
                </a:cubicBezTo>
                <a:cubicBezTo>
                  <a:pt x="-12521" y="-308690"/>
                  <a:pt x="-12457" y="-286744"/>
                  <a:pt x="-12407" y="-264800"/>
                </a:cubicBezTo>
                <a:cubicBezTo>
                  <a:pt x="-12357" y="-242856"/>
                  <a:pt x="-12320" y="-220915"/>
                  <a:pt x="-12289" y="-198976"/>
                </a:cubicBezTo>
                <a:cubicBezTo>
                  <a:pt x="-12257" y="-177037"/>
                  <a:pt x="-12232" y="-155100"/>
                  <a:pt x="-12205" y="-133165"/>
                </a:cubicBezTo>
                <a:cubicBezTo>
                  <a:pt x="-12178" y="-111230"/>
                  <a:pt x="-12149" y="-89297"/>
                  <a:pt x="-12113" y="-67366"/>
                </a:cubicBezTo>
                <a:cubicBezTo>
                  <a:pt x="-12076" y="-45435"/>
                  <a:pt x="-12031" y="-23505"/>
                  <a:pt x="-11972" y="-1577"/>
                </a:cubicBezTo>
                <a:cubicBezTo>
                  <a:pt x="-11912" y="20351"/>
                  <a:pt x="-11837" y="42277"/>
                  <a:pt x="-11740" y="64202"/>
                </a:cubicBezTo>
                <a:cubicBezTo>
                  <a:pt x="-11644" y="86127"/>
                  <a:pt x="-11525" y="108051"/>
                  <a:pt x="-11377" y="129973"/>
                </a:cubicBezTo>
                <a:cubicBezTo>
                  <a:pt x="-11229" y="151895"/>
                  <a:pt x="-11052" y="173815"/>
                  <a:pt x="-10837" y="195734"/>
                </a:cubicBezTo>
                <a:cubicBezTo>
                  <a:pt x="-10622" y="217653"/>
                  <a:pt x="-10370" y="239571"/>
                  <a:pt x="-10072" y="261486"/>
                </a:cubicBezTo>
                <a:cubicBezTo>
                  <a:pt x="-9773" y="283402"/>
                  <a:pt x="-9428" y="305315"/>
                  <a:pt x="-9027" y="327227"/>
                </a:cubicBezTo>
                <a:cubicBezTo>
                  <a:pt x="-8625" y="349138"/>
                  <a:pt x="-8167" y="371048"/>
                  <a:pt x="-7639" y="392954"/>
                </a:cubicBezTo>
                <a:cubicBezTo>
                  <a:pt x="-7112" y="414860"/>
                  <a:pt x="-6515" y="436764"/>
                  <a:pt x="-5834" y="458664"/>
                </a:cubicBezTo>
                <a:cubicBezTo>
                  <a:pt x="-5154" y="480563"/>
                  <a:pt x="-4389" y="502459"/>
                  <a:pt x="-3521" y="524349"/>
                </a:cubicBezTo>
                <a:cubicBezTo>
                  <a:pt x="-2653" y="546240"/>
                  <a:pt x="-1682" y="568125"/>
                  <a:pt x="-584" y="590001"/>
                </a:cubicBezTo>
                <a:cubicBezTo>
                  <a:pt x="515" y="611878"/>
                  <a:pt x="1740" y="633747"/>
                  <a:pt x="3128" y="655604"/>
                </a:cubicBezTo>
                <a:cubicBezTo>
                  <a:pt x="4515" y="677462"/>
                  <a:pt x="6065" y="699307"/>
                  <a:pt x="7818" y="721133"/>
                </a:cubicBezTo>
                <a:cubicBezTo>
                  <a:pt x="9570" y="742958"/>
                  <a:pt x="11525" y="764763"/>
                  <a:pt x="13779" y="786543"/>
                </a:cubicBezTo>
                <a:cubicBezTo>
                  <a:pt x="16032" y="808323"/>
                  <a:pt x="18584" y="830077"/>
                  <a:pt x="21456" y="851755"/>
                </a:cubicBezTo>
                <a:cubicBezTo>
                  <a:pt x="24328" y="873432"/>
                  <a:pt x="27520" y="895033"/>
                  <a:pt x="31592" y="916600"/>
                </a:cubicBezTo>
                <a:cubicBezTo>
                  <a:pt x="35664" y="938168"/>
                  <a:pt x="40616" y="959702"/>
                  <a:pt x="45600" y="980669"/>
                </a:cubicBezTo>
                <a:cubicBezTo>
                  <a:pt x="50584" y="1001635"/>
                  <a:pt x="55600" y="1022033"/>
                  <a:pt x="66825" y="1042577"/>
                </a:cubicBezTo>
                <a:cubicBezTo>
                  <a:pt x="76731" y="1060707"/>
                  <a:pt x="91472" y="1078951"/>
                  <a:pt x="102392" y="1089425"/>
                </a:cubicBezTo>
                <a:cubicBezTo>
                  <a:pt x="116068" y="1102543"/>
                  <a:pt x="116201" y="1102908"/>
                  <a:pt x="102129" y="1090216"/>
                </a:cubicBezTo>
                <a:cubicBezTo>
                  <a:pt x="90749" y="1079952"/>
                  <a:pt x="75147" y="1061797"/>
                  <a:pt x="64531" y="1043666"/>
                </a:cubicBezTo>
                <a:cubicBezTo>
                  <a:pt x="52567" y="1023233"/>
                  <a:pt x="46934" y="1002830"/>
                  <a:pt x="41309" y="981871"/>
                </a:cubicBezTo>
                <a:cubicBezTo>
                  <a:pt x="35684" y="960911"/>
                  <a:pt x="30066" y="939394"/>
                  <a:pt x="25339" y="917833"/>
                </a:cubicBezTo>
                <a:cubicBezTo>
                  <a:pt x="20612" y="896271"/>
                  <a:pt x="16774" y="874665"/>
                  <a:pt x="13256" y="852979"/>
                </a:cubicBezTo>
                <a:cubicBezTo>
                  <a:pt x="9739" y="831294"/>
                  <a:pt x="6540" y="809529"/>
                  <a:pt x="3641" y="787737"/>
                </a:cubicBezTo>
                <a:cubicBezTo>
                  <a:pt x="743" y="765944"/>
                  <a:pt x="-1856" y="744124"/>
                  <a:pt x="-4252" y="722281"/>
                </a:cubicBezTo>
                <a:cubicBezTo>
                  <a:pt x="-6648" y="700439"/>
                  <a:pt x="-8841" y="678575"/>
                  <a:pt x="-10871" y="656698"/>
                </a:cubicBezTo>
                <a:cubicBezTo>
                  <a:pt x="-12901" y="634821"/>
                  <a:pt x="-14769" y="612932"/>
                  <a:pt x="-16509" y="591034"/>
                </a:cubicBezTo>
                <a:cubicBezTo>
                  <a:pt x="-18249" y="569136"/>
                  <a:pt x="-19861" y="547230"/>
                  <a:pt x="-21370" y="525318"/>
                </a:cubicBezTo>
                <a:cubicBezTo>
                  <a:pt x="-22879" y="503406"/>
                  <a:pt x="-24285" y="481488"/>
                  <a:pt x="-25606" y="459567"/>
                </a:cubicBezTo>
                <a:cubicBezTo>
                  <a:pt x="-26928" y="437646"/>
                  <a:pt x="-28165" y="415721"/>
                  <a:pt x="-29332" y="393793"/>
                </a:cubicBezTo>
                <a:cubicBezTo>
                  <a:pt x="-30500" y="371866"/>
                  <a:pt x="-31599" y="349936"/>
                  <a:pt x="-32640" y="328004"/>
                </a:cubicBezTo>
                <a:cubicBezTo>
                  <a:pt x="-33682" y="306073"/>
                  <a:pt x="-34667" y="284140"/>
                  <a:pt x="-35605" y="262206"/>
                </a:cubicBezTo>
                <a:cubicBezTo>
                  <a:pt x="-36543" y="240273"/>
                  <a:pt x="-37435" y="218338"/>
                  <a:pt x="-38289" y="196403"/>
                </a:cubicBezTo>
                <a:cubicBezTo>
                  <a:pt x="-39143" y="174469"/>
                  <a:pt x="-39960" y="152534"/>
                  <a:pt x="-40748" y="130599"/>
                </a:cubicBezTo>
                <a:cubicBezTo>
                  <a:pt x="-41535" y="108665"/>
                  <a:pt x="-42293" y="86730"/>
                  <a:pt x="-43029" y="64796"/>
                </a:cubicBezTo>
                <a:cubicBezTo>
                  <a:pt x="-43765" y="42863"/>
                  <a:pt x="-44479" y="20929"/>
                  <a:pt x="-45178" y="-1003"/>
                </a:cubicBezTo>
                <a:cubicBezTo>
                  <a:pt x="-45877" y="-22935"/>
                  <a:pt x="-46561" y="-44866"/>
                  <a:pt x="-47236" y="-66796"/>
                </a:cubicBezTo>
                <a:cubicBezTo>
                  <a:pt x="-47912" y="-88725"/>
                  <a:pt x="-48580" y="-110653"/>
                  <a:pt x="-49245" y="-132580"/>
                </a:cubicBezTo>
                <a:cubicBezTo>
                  <a:pt x="-49911" y="-154506"/>
                  <a:pt x="-50576" y="-176431"/>
                  <a:pt x="-51246" y="-198353"/>
                </a:cubicBezTo>
                <a:cubicBezTo>
                  <a:pt x="-51916" y="-220275"/>
                  <a:pt x="-52592" y="-242194"/>
                  <a:pt x="-53281" y="-264111"/>
                </a:cubicBezTo>
                <a:cubicBezTo>
                  <a:pt x="-53969" y="-286028"/>
                  <a:pt x="-54671" y="-307941"/>
                  <a:pt x="-55395" y="-329851"/>
                </a:cubicBezTo>
                <a:cubicBezTo>
                  <a:pt x="-56118" y="-351760"/>
                  <a:pt x="-56863" y="-373666"/>
                  <a:pt x="-57640" y="-395566"/>
                </a:cubicBezTo>
                <a:cubicBezTo>
                  <a:pt x="-58416" y="-417467"/>
                  <a:pt x="-59223" y="-439363"/>
                  <a:pt x="-60073" y="-461251"/>
                </a:cubicBezTo>
                <a:cubicBezTo>
                  <a:pt x="-60923" y="-483140"/>
                  <a:pt x="-61815" y="-505022"/>
                  <a:pt x="-62764" y="-526895"/>
                </a:cubicBezTo>
                <a:cubicBezTo>
                  <a:pt x="-63713" y="-548768"/>
                  <a:pt x="-64718" y="-570631"/>
                  <a:pt x="-65798" y="-592482"/>
                </a:cubicBezTo>
                <a:cubicBezTo>
                  <a:pt x="-66878" y="-614334"/>
                  <a:pt x="-68033" y="-636173"/>
                  <a:pt x="-69285" y="-657991"/>
                </a:cubicBezTo>
                <a:cubicBezTo>
                  <a:pt x="-70537" y="-679809"/>
                  <a:pt x="-71886" y="-701607"/>
                  <a:pt x="-73373" y="-723385"/>
                </a:cubicBezTo>
                <a:cubicBezTo>
                  <a:pt x="-74860" y="-745164"/>
                  <a:pt x="-76484" y="-766924"/>
                  <a:pt x="-78273" y="-788603"/>
                </a:cubicBezTo>
                <a:cubicBezTo>
                  <a:pt x="-80062" y="-810283"/>
                  <a:pt x="-82015" y="-831882"/>
                  <a:pt x="-84307" y="-853529"/>
                </a:cubicBezTo>
                <a:cubicBezTo>
                  <a:pt x="-86598" y="-875177"/>
                  <a:pt x="-89228" y="-896873"/>
                  <a:pt x="-92012" y="-917908"/>
                </a:cubicBezTo>
                <a:cubicBezTo>
                  <a:pt x="-94796" y="-938943"/>
                  <a:pt x="-97734" y="-959317"/>
                  <a:pt x="-102414" y="-981018"/>
                </a:cubicBezTo>
                <a:cubicBezTo>
                  <a:pt x="-107094" y="-1002719"/>
                  <a:pt x="-113516" y="-1025747"/>
                  <a:pt x="-117887" y="-1040086"/>
                </a:cubicBezTo>
                <a:cubicBezTo>
                  <a:pt x="-122259" y="-1054425"/>
                  <a:pt x="-124579" y="-1060075"/>
                  <a:pt x="-126900" y="-1065725"/>
                </a:cubicBezTo>
                <a:cubicBezTo>
                  <a:pt x="-135900" y="-1087637"/>
                  <a:pt x="-166380" y="-1080530"/>
                  <a:pt x="-166380" y="-1098625"/>
                </a:cubicBezTo>
                <a:cubicBezTo>
                  <a:pt x="-166380" y="-1116720"/>
                  <a:pt x="-144912" y="-1146910"/>
                  <a:pt x="-126900" y="-1131525"/>
                </a:cubicBezTo>
                <a:cubicBezTo>
                  <a:pt x="-99130" y="-1107806"/>
                  <a:pt x="-71360" y="-1084086"/>
                  <a:pt x="-57462" y="-106081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noFill/>
            <a:round/>
          </a:ln>
        </p:spPr>
      </p:sp>
      <p:sp>
        <p:nvSpPr>
          <p:cNvPr id="143" name="MMConnector"/>
          <p:cNvSpPr/>
          <p:nvPr/>
        </p:nvSpPr>
        <p:spPr>
          <a:xfrm rot="1169451">
            <a:off x="4580039" y="5546567"/>
            <a:ext cx="365760" cy="914400"/>
          </a:xfrm>
          <a:custGeom>
            <a:avLst/>
            <a:gdLst/>
            <a:ahLst/>
            <a:cxnLst/>
            <a:rect l="0" t="0" r="0" b="0"/>
            <a:pathLst>
              <a:path w="253800" h="531100">
                <a:moveTo>
                  <a:pt x="-79870" y="228861"/>
                </a:moveTo>
                <a:cubicBezTo>
                  <a:pt x="-67651" y="214694"/>
                  <a:pt x="-60620" y="192685"/>
                  <a:pt x="-54803" y="171300"/>
                </a:cubicBezTo>
                <a:cubicBezTo>
                  <a:pt x="-48987" y="149914"/>
                  <a:pt x="-44385" y="129152"/>
                  <a:pt x="-40437" y="107888"/>
                </a:cubicBezTo>
                <a:cubicBezTo>
                  <a:pt x="-36489" y="86623"/>
                  <a:pt x="-33194" y="64857"/>
                  <a:pt x="-29959" y="43128"/>
                </a:cubicBezTo>
                <a:cubicBezTo>
                  <a:pt x="-26725" y="21400"/>
                  <a:pt x="-23551" y="-291"/>
                  <a:pt x="-20135" y="-21985"/>
                </a:cubicBezTo>
                <a:cubicBezTo>
                  <a:pt x="-16719" y="-43678"/>
                  <a:pt x="-13060" y="-65373"/>
                  <a:pt x="-8498" y="-86953"/>
                </a:cubicBezTo>
                <a:cubicBezTo>
                  <a:pt x="-3936" y="-108532"/>
                  <a:pt x="1528" y="-129996"/>
                  <a:pt x="8027" y="-150978"/>
                </a:cubicBezTo>
                <a:cubicBezTo>
                  <a:pt x="14526" y="-171960"/>
                  <a:pt x="22059" y="-192460"/>
                  <a:pt x="35042" y="-211388"/>
                </a:cubicBezTo>
                <a:cubicBezTo>
                  <a:pt x="48025" y="-230316"/>
                  <a:pt x="66458" y="-247672"/>
                  <a:pt x="82676" y="-256437"/>
                </a:cubicBezTo>
                <a:cubicBezTo>
                  <a:pt x="88323" y="-259489"/>
                  <a:pt x="93702" y="-261500"/>
                  <a:pt x="98906" y="-262831"/>
                </a:cubicBezTo>
                <a:cubicBezTo>
                  <a:pt x="117265" y="-267528"/>
                  <a:pt x="117209" y="-267195"/>
                  <a:pt x="99009" y="-261917"/>
                </a:cubicBezTo>
                <a:cubicBezTo>
                  <a:pt x="93933" y="-260445"/>
                  <a:pt x="88720" y="-258314"/>
                  <a:pt x="83297" y="-255177"/>
                </a:cubicBezTo>
                <a:cubicBezTo>
                  <a:pt x="67589" y="-246089"/>
                  <a:pt x="50120" y="-228557"/>
                  <a:pt x="37983" y="-209598"/>
                </a:cubicBezTo>
                <a:cubicBezTo>
                  <a:pt x="25845" y="-190640"/>
                  <a:pt x="19040" y="-170257"/>
                  <a:pt x="13264" y="-149365"/>
                </a:cubicBezTo>
                <a:cubicBezTo>
                  <a:pt x="7487" y="-128472"/>
                  <a:pt x="2740" y="-107071"/>
                  <a:pt x="-1116" y="-85537"/>
                </a:cubicBezTo>
                <a:cubicBezTo>
                  <a:pt x="-4972" y="-64003"/>
                  <a:pt x="-7937" y="-42337"/>
                  <a:pt x="-10677" y="-20636"/>
                </a:cubicBezTo>
                <a:cubicBezTo>
                  <a:pt x="-13416" y="1064"/>
                  <a:pt x="-15930" y="22799"/>
                  <a:pt x="-18471" y="44666"/>
                </a:cubicBezTo>
                <a:cubicBezTo>
                  <a:pt x="-21012" y="66532"/>
                  <a:pt x="-23580" y="88531"/>
                  <a:pt x="-26993" y="110122"/>
                </a:cubicBezTo>
                <a:cubicBezTo>
                  <a:pt x="-30406" y="131713"/>
                  <a:pt x="-34662" y="152898"/>
                  <a:pt x="-39694" y="175438"/>
                </a:cubicBezTo>
                <a:cubicBezTo>
                  <a:pt x="-44726" y="197979"/>
                  <a:pt x="-50533" y="221876"/>
                  <a:pt x="-65197" y="238766"/>
                </a:cubicBezTo>
                <a:cubicBezTo>
                  <a:pt x="-79860" y="255655"/>
                  <a:pt x="-103380" y="265538"/>
                  <a:pt x="-126900" y="275420"/>
                </a:cubicBezTo>
                <a:cubicBezTo>
                  <a:pt x="-133452" y="278173"/>
                  <a:pt x="-138744" y="270979"/>
                  <a:pt x="-138744" y="265550"/>
                </a:cubicBezTo>
                <a:cubicBezTo>
                  <a:pt x="-138744" y="260122"/>
                  <a:pt x="-133579" y="258107"/>
                  <a:pt x="-126900" y="255680"/>
                </a:cubicBezTo>
                <a:cubicBezTo>
                  <a:pt x="-109494" y="249354"/>
                  <a:pt x="-92088" y="243028"/>
                  <a:pt x="-79870" y="22886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45" name="MMConnector"/>
          <p:cNvSpPr/>
          <p:nvPr/>
        </p:nvSpPr>
        <p:spPr>
          <a:xfrm>
            <a:off x="4628617" y="5892374"/>
            <a:ext cx="334834" cy="10252"/>
          </a:xfrm>
          <a:custGeom>
            <a:avLst/>
            <a:gdLst/>
            <a:ahLst/>
            <a:cxnLst/>
            <a:rect l="0" t="0" r="0" b="0"/>
            <a:pathLst>
              <a:path w="253800" h="9400">
                <a:moveTo>
                  <a:pt x="98721" y="1096"/>
                </a:moveTo>
                <a:lnTo>
                  <a:pt x="-98721" y="8774"/>
                </a:lnTo>
                <a:cubicBezTo>
                  <a:pt x="-107184" y="9103"/>
                  <a:pt x="-118353" y="7306"/>
                  <a:pt x="-126595" y="4479"/>
                </a:cubicBezTo>
                <a:cubicBezTo>
                  <a:pt x="-144521" y="-1667"/>
                  <a:pt x="-117657" y="-9511"/>
                  <a:pt x="-98721" y="-8774"/>
                </a:cubicBezTo>
                <a:lnTo>
                  <a:pt x="98721" y="-1096"/>
                </a:lnTo>
                <a:cubicBezTo>
                  <a:pt x="117657" y="-359"/>
                  <a:pt x="117657" y="359"/>
                  <a:pt x="98721" y="109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47" name="MMConnector"/>
          <p:cNvSpPr/>
          <p:nvPr/>
        </p:nvSpPr>
        <p:spPr>
          <a:xfrm>
            <a:off x="4595502" y="6186065"/>
            <a:ext cx="334834" cy="579223"/>
          </a:xfrm>
          <a:custGeom>
            <a:avLst/>
            <a:gdLst/>
            <a:ahLst/>
            <a:cxnLst/>
            <a:rect l="0" t="0" r="0" b="0"/>
            <a:pathLst>
              <a:path w="253800" h="531100">
                <a:moveTo>
                  <a:pt x="-65197" y="-238766"/>
                </a:moveTo>
                <a:cubicBezTo>
                  <a:pt x="-50533" y="-221876"/>
                  <a:pt x="-44726" y="-197979"/>
                  <a:pt x="-39694" y="-175438"/>
                </a:cubicBezTo>
                <a:cubicBezTo>
                  <a:pt x="-34662" y="-152898"/>
                  <a:pt x="-30406" y="-131713"/>
                  <a:pt x="-26993" y="-110122"/>
                </a:cubicBezTo>
                <a:cubicBezTo>
                  <a:pt x="-23580" y="-88531"/>
                  <a:pt x="-21012" y="-66532"/>
                  <a:pt x="-18471" y="-44666"/>
                </a:cubicBezTo>
                <a:cubicBezTo>
                  <a:pt x="-15930" y="-22799"/>
                  <a:pt x="-13416" y="-1064"/>
                  <a:pt x="-10677" y="20636"/>
                </a:cubicBezTo>
                <a:cubicBezTo>
                  <a:pt x="-7937" y="42337"/>
                  <a:pt x="-4972" y="64003"/>
                  <a:pt x="-1116" y="85537"/>
                </a:cubicBezTo>
                <a:cubicBezTo>
                  <a:pt x="2740" y="107071"/>
                  <a:pt x="7487" y="128472"/>
                  <a:pt x="13264" y="149365"/>
                </a:cubicBezTo>
                <a:cubicBezTo>
                  <a:pt x="19040" y="170257"/>
                  <a:pt x="25845" y="190640"/>
                  <a:pt x="37983" y="209598"/>
                </a:cubicBezTo>
                <a:cubicBezTo>
                  <a:pt x="50120" y="228557"/>
                  <a:pt x="67589" y="246089"/>
                  <a:pt x="83297" y="255177"/>
                </a:cubicBezTo>
                <a:cubicBezTo>
                  <a:pt x="88720" y="258314"/>
                  <a:pt x="93933" y="260445"/>
                  <a:pt x="99009" y="261917"/>
                </a:cubicBezTo>
                <a:cubicBezTo>
                  <a:pt x="117209" y="267195"/>
                  <a:pt x="117265" y="267528"/>
                  <a:pt x="98906" y="262831"/>
                </a:cubicBezTo>
                <a:cubicBezTo>
                  <a:pt x="93702" y="261500"/>
                  <a:pt x="88323" y="259489"/>
                  <a:pt x="82676" y="256437"/>
                </a:cubicBezTo>
                <a:cubicBezTo>
                  <a:pt x="66458" y="247672"/>
                  <a:pt x="48025" y="230316"/>
                  <a:pt x="35042" y="211388"/>
                </a:cubicBezTo>
                <a:cubicBezTo>
                  <a:pt x="22059" y="192460"/>
                  <a:pt x="14526" y="171960"/>
                  <a:pt x="8027" y="150978"/>
                </a:cubicBezTo>
                <a:cubicBezTo>
                  <a:pt x="1528" y="129996"/>
                  <a:pt x="-3936" y="108532"/>
                  <a:pt x="-8498" y="86953"/>
                </a:cubicBezTo>
                <a:cubicBezTo>
                  <a:pt x="-13060" y="65373"/>
                  <a:pt x="-16719" y="43678"/>
                  <a:pt x="-20135" y="21985"/>
                </a:cubicBezTo>
                <a:cubicBezTo>
                  <a:pt x="-23551" y="291"/>
                  <a:pt x="-26725" y="-21400"/>
                  <a:pt x="-29959" y="-43128"/>
                </a:cubicBezTo>
                <a:cubicBezTo>
                  <a:pt x="-33194" y="-64857"/>
                  <a:pt x="-36489" y="-86623"/>
                  <a:pt x="-40437" y="-107888"/>
                </a:cubicBezTo>
                <a:cubicBezTo>
                  <a:pt x="-44385" y="-129152"/>
                  <a:pt x="-48987" y="-149914"/>
                  <a:pt x="-54803" y="-171300"/>
                </a:cubicBezTo>
                <a:cubicBezTo>
                  <a:pt x="-60620" y="-192685"/>
                  <a:pt x="-67651" y="-214694"/>
                  <a:pt x="-79870" y="-228861"/>
                </a:cubicBezTo>
                <a:cubicBezTo>
                  <a:pt x="-92088" y="-243028"/>
                  <a:pt x="-109494" y="-249354"/>
                  <a:pt x="-126900" y="-255680"/>
                </a:cubicBezTo>
                <a:cubicBezTo>
                  <a:pt x="-133579" y="-258107"/>
                  <a:pt x="-138744" y="-260121"/>
                  <a:pt x="-138744" y="-265550"/>
                </a:cubicBezTo>
                <a:cubicBezTo>
                  <a:pt x="-138744" y="-270978"/>
                  <a:pt x="-133452" y="-278173"/>
                  <a:pt x="-126900" y="-275420"/>
                </a:cubicBezTo>
                <a:cubicBezTo>
                  <a:pt x="-103380" y="-265538"/>
                  <a:pt x="-79860" y="-255655"/>
                  <a:pt x="-65197" y="-23876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10" name="SubTopic"/>
          <p:cNvSpPr/>
          <p:nvPr/>
        </p:nvSpPr>
        <p:spPr>
          <a:xfrm>
            <a:off x="2622998" y="2976815"/>
            <a:ext cx="1219789" cy="307552"/>
          </a:xfrm>
          <a:custGeom>
            <a:avLst/>
            <a:gdLst>
              <a:gd name="rtl" fmla="*/ 50948 w 924584"/>
              <a:gd name="rtt" fmla="*/ 35720 h 282000"/>
              <a:gd name="rtr" fmla="*/ 718348 w 924584"/>
              <a:gd name="rtb" fmla="*/ 242520 h 282000"/>
            </a:gdLst>
            <a:ahLst/>
            <a:cxnLst/>
            <a:rect l="rtl" t="rtt" r="rtr" b="rtb"/>
            <a:pathLst>
              <a:path w="924584" h="282000">
                <a:moveTo>
                  <a:pt x="0" y="0"/>
                </a:moveTo>
                <a:lnTo>
                  <a:pt x="727184" y="0"/>
                </a:lnTo>
                <a:lnTo>
                  <a:pt x="924584" y="141000"/>
                </a:lnTo>
                <a:lnTo>
                  <a:pt x="727184" y="281141"/>
                </a:lnTo>
                <a:lnTo>
                  <a:pt x="0" y="28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400" cap="flat">
            <a:solidFill>
              <a:srgbClr val="FFFFFF"/>
            </a:solidFill>
            <a:round/>
          </a:ln>
        </p:spPr>
        <p:txBody>
          <a:bodyPr wrap="none" lIns="0" tIns="0" rIns="0" bIns="22500" rtlCol="0" anchor="ctr"/>
          <a:lstStyle/>
          <a:p>
            <a:pPr algn="ctr">
              <a:lnSpc>
                <a:spcPct val="100000"/>
              </a:lnSpc>
            </a:pPr>
            <a:r>
              <a:rPr lang="en-US" sz="1300">
                <a:solidFill>
                  <a:schemeClr val="bg1"/>
                </a:solidFill>
                <a:latin typeface="Nunito"/>
              </a:rPr>
              <a:t>Lao </a:t>
            </a:r>
            <a:r>
              <a:rPr lang="en-US" sz="1300" err="1">
                <a:solidFill>
                  <a:schemeClr val="bg1"/>
                </a:solidFill>
                <a:latin typeface="Nunito"/>
              </a:rPr>
              <a:t>động</a:t>
            </a:r>
            <a:endParaRPr sz="1300">
              <a:solidFill>
                <a:schemeClr val="bg1"/>
              </a:solidFill>
              <a:latin typeface="Nunito"/>
            </a:endParaRPr>
          </a:p>
        </p:txBody>
      </p:sp>
      <p:sp>
        <p:nvSpPr>
          <p:cNvPr id="140" name="SubTopic"/>
          <p:cNvSpPr/>
          <p:nvPr/>
        </p:nvSpPr>
        <p:spPr>
          <a:xfrm>
            <a:off x="2420920" y="5724907"/>
            <a:ext cx="1970066" cy="307552"/>
          </a:xfrm>
          <a:custGeom>
            <a:avLst/>
            <a:gdLst>
              <a:gd name="rtl" fmla="*/ 50948 w 1493284"/>
              <a:gd name="rtt" fmla="*/ 35720 h 282000"/>
              <a:gd name="rtr" fmla="*/ 1287048 w 1493284"/>
              <a:gd name="rtb" fmla="*/ 242520 h 282000"/>
            </a:gdLst>
            <a:ahLst/>
            <a:cxnLst/>
            <a:rect l="rtl" t="rtt" r="rtr" b="rtb"/>
            <a:pathLst>
              <a:path w="1493284" h="282000">
                <a:moveTo>
                  <a:pt x="0" y="0"/>
                </a:moveTo>
                <a:lnTo>
                  <a:pt x="1295884" y="0"/>
                </a:lnTo>
                <a:lnTo>
                  <a:pt x="1493284" y="141000"/>
                </a:lnTo>
                <a:lnTo>
                  <a:pt x="1295884" y="281141"/>
                </a:lnTo>
                <a:lnTo>
                  <a:pt x="0" y="28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400" cap="flat">
            <a:solidFill>
              <a:srgbClr val="FFFFFF"/>
            </a:solidFill>
            <a:round/>
          </a:ln>
        </p:spPr>
        <p:txBody>
          <a:bodyPr wrap="none" lIns="0" tIns="0" rIns="0" bIns="22500" rtlCol="0" anchor="ctr"/>
          <a:lstStyle/>
          <a:p>
            <a:pPr algn="ctr">
              <a:lnSpc>
                <a:spcPct val="100000"/>
              </a:lnSpc>
            </a:pPr>
            <a:r>
              <a:rPr lang="en-US" sz="1300" err="1">
                <a:solidFill>
                  <a:schemeClr val="bg1"/>
                </a:solidFill>
                <a:latin typeface="Nunito"/>
              </a:rPr>
              <a:t>Đô</a:t>
            </a:r>
            <a:r>
              <a:rPr lang="en-US" sz="1300">
                <a:solidFill>
                  <a:schemeClr val="bg1"/>
                </a:solidFill>
                <a:latin typeface="Nunito"/>
              </a:rPr>
              <a:t> </a:t>
            </a:r>
            <a:r>
              <a:rPr lang="en-US" sz="1300" err="1">
                <a:solidFill>
                  <a:schemeClr val="bg1"/>
                </a:solidFill>
                <a:latin typeface="Nunito"/>
              </a:rPr>
              <a:t>thị</a:t>
            </a:r>
            <a:r>
              <a:rPr lang="en-US" sz="1300">
                <a:solidFill>
                  <a:schemeClr val="bg1"/>
                </a:solidFill>
                <a:latin typeface="Nunito"/>
              </a:rPr>
              <a:t> </a:t>
            </a:r>
            <a:r>
              <a:rPr lang="en-US" sz="1300" err="1">
                <a:solidFill>
                  <a:schemeClr val="bg1"/>
                </a:solidFill>
                <a:latin typeface="Nunito"/>
              </a:rPr>
              <a:t>hóa</a:t>
            </a:r>
            <a:endParaRPr sz="1300">
              <a:solidFill>
                <a:schemeClr val="bg1"/>
              </a:solidFill>
              <a:latin typeface="Nunito"/>
            </a:endParaRPr>
          </a:p>
        </p:txBody>
      </p:sp>
      <p:sp>
        <p:nvSpPr>
          <p:cNvPr id="144" name="SubTopic"/>
          <p:cNvSpPr/>
          <p:nvPr/>
        </p:nvSpPr>
        <p:spPr>
          <a:xfrm>
            <a:off x="4770913" y="5666297"/>
            <a:ext cx="952596" cy="385114"/>
          </a:xfrm>
          <a:custGeom>
            <a:avLst/>
            <a:gdLst>
              <a:gd name="rtl" fmla="*/ 176908 w 4446576"/>
              <a:gd name="rtt" fmla="*/ 26320 h 470000"/>
              <a:gd name="rtr" fmla="*/ 4265908 w 4446576"/>
              <a:gd name="rtb" fmla="*/ 439920 h 470000"/>
            </a:gdLst>
            <a:ahLst/>
            <a:cxnLst/>
            <a:rect l="rtl" t="rtt" r="rtr" b="rtb"/>
            <a:pathLst>
              <a:path w="4446576" h="470000">
                <a:moveTo>
                  <a:pt x="235000" y="0"/>
                </a:moveTo>
                <a:lnTo>
                  <a:pt x="4211576" y="0"/>
                </a:lnTo>
                <a:cubicBezTo>
                  <a:pt x="4341367" y="0"/>
                  <a:pt x="4446576" y="105209"/>
                  <a:pt x="4446576" y="235000"/>
                </a:cubicBezTo>
                <a:cubicBezTo>
                  <a:pt x="4446576" y="364791"/>
                  <a:pt x="4341367" y="470000"/>
                  <a:pt x="42115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F1EF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Mạng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lưới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146" name="SubTopic"/>
          <p:cNvSpPr/>
          <p:nvPr/>
        </p:nvSpPr>
        <p:spPr>
          <a:xfrm>
            <a:off x="4744712" y="6266389"/>
            <a:ext cx="1139253" cy="385114"/>
          </a:xfrm>
          <a:custGeom>
            <a:avLst/>
            <a:gdLst>
              <a:gd name="rtl" fmla="*/ 176908 w 3718076"/>
              <a:gd name="rtt" fmla="*/ 26320 h 470000"/>
              <a:gd name="rtr" fmla="*/ 3537408 w 3718076"/>
              <a:gd name="rtb" fmla="*/ 439920 h 470000"/>
            </a:gdLst>
            <a:ahLst/>
            <a:cxnLst/>
            <a:rect l="rtl" t="rtt" r="rtr" b="rtb"/>
            <a:pathLst>
              <a:path w="3718076" h="470000">
                <a:moveTo>
                  <a:pt x="235000" y="0"/>
                </a:moveTo>
                <a:lnTo>
                  <a:pt x="3483076" y="0"/>
                </a:lnTo>
                <a:cubicBezTo>
                  <a:pt x="3612866" y="0"/>
                  <a:pt x="3718076" y="105209"/>
                  <a:pt x="3718076" y="235000"/>
                </a:cubicBezTo>
                <a:cubicBezTo>
                  <a:pt x="3718076" y="364791"/>
                  <a:pt x="3612866" y="470000"/>
                  <a:pt x="3483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F1EF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Ảnh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h</a:t>
            </a:r>
            <a:r>
              <a:rPr lang="vi-VN" sz="1300">
                <a:solidFill>
                  <a:srgbClr val="454545"/>
                </a:solidFill>
                <a:latin typeface="Nunito"/>
              </a:rPr>
              <a:t>ư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ởng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56" name="SubTopic">
            <a:extLst>
              <a:ext uri="{FF2B5EF4-FFF2-40B4-BE49-F238E27FC236}">
                <a16:creationId xmlns="" xmlns:a16="http://schemas.microsoft.com/office/drawing/2014/main" id="{6A8C7512-D4CC-4C02-9F51-7B1513CB6B94}"/>
              </a:ext>
            </a:extLst>
          </p:cNvPr>
          <p:cNvSpPr/>
          <p:nvPr/>
        </p:nvSpPr>
        <p:spPr>
          <a:xfrm>
            <a:off x="6382906" y="180625"/>
            <a:ext cx="1667090" cy="244507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>
                <a:solidFill>
                  <a:srgbClr val="454545"/>
                </a:solidFill>
                <a:latin typeface="Nunito"/>
              </a:rPr>
              <a:t>Lao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động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dồi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dào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57" name="SubTopic">
            <a:extLst>
              <a:ext uri="{FF2B5EF4-FFF2-40B4-BE49-F238E27FC236}">
                <a16:creationId xmlns="" xmlns:a16="http://schemas.microsoft.com/office/drawing/2014/main" id="{62BD35B0-E921-453D-BD8F-7B79566F0D5A}"/>
              </a:ext>
            </a:extLst>
          </p:cNvPr>
          <p:cNvSpPr/>
          <p:nvPr/>
        </p:nvSpPr>
        <p:spPr>
          <a:xfrm>
            <a:off x="6340843" y="485249"/>
            <a:ext cx="1927706" cy="247295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Sức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ép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lớn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: KT, TN, MT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58" name="SubTopic">
            <a:extLst>
              <a:ext uri="{FF2B5EF4-FFF2-40B4-BE49-F238E27FC236}">
                <a16:creationId xmlns="" xmlns:a16="http://schemas.microsoft.com/office/drawing/2014/main" id="{BFF32D2D-B63D-42E4-B827-78D1E90A38A3}"/>
              </a:ext>
            </a:extLst>
          </p:cNvPr>
          <p:cNvSpPr/>
          <p:nvPr/>
        </p:nvSpPr>
        <p:spPr>
          <a:xfrm>
            <a:off x="6531330" y="769315"/>
            <a:ext cx="1677620" cy="256804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Giàu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bản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sác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smtClean="0">
                <a:solidFill>
                  <a:srgbClr val="454545"/>
                </a:solidFill>
                <a:latin typeface="Nunito"/>
              </a:rPr>
              <a:t>VH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59" name="SubTopic">
            <a:extLst>
              <a:ext uri="{FF2B5EF4-FFF2-40B4-BE49-F238E27FC236}">
                <a16:creationId xmlns="" xmlns:a16="http://schemas.microsoft.com/office/drawing/2014/main" id="{028B876B-7E2D-406D-BBC5-1B18B6CF2F41}"/>
              </a:ext>
            </a:extLst>
          </p:cNvPr>
          <p:cNvSpPr/>
          <p:nvPr/>
        </p:nvSpPr>
        <p:spPr>
          <a:xfrm>
            <a:off x="6487638" y="1170024"/>
            <a:ext cx="1734939" cy="256032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Còn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chênh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lệch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77E63F0-30E8-4A7A-AC1F-0765111E4A41}"/>
              </a:ext>
            </a:extLst>
          </p:cNvPr>
          <p:cNvSpPr/>
          <p:nvPr/>
        </p:nvSpPr>
        <p:spPr>
          <a:xfrm>
            <a:off x="3979127" y="225123"/>
            <a:ext cx="2011680" cy="27432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rgbClr val="454545"/>
                </a:solidFill>
                <a:latin typeface="Nunito"/>
              </a:rPr>
              <a:t>Đông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,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còn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tăng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nhanh</a:t>
            </a:r>
            <a:endParaRPr lang="en-US" sz="1400"/>
          </a:p>
        </p:txBody>
      </p:sp>
      <p:sp>
        <p:nvSpPr>
          <p:cNvPr id="60" name="Arrow: Pentagon 59">
            <a:extLst>
              <a:ext uri="{FF2B5EF4-FFF2-40B4-BE49-F238E27FC236}">
                <a16:creationId xmlns="" xmlns:a16="http://schemas.microsoft.com/office/drawing/2014/main" id="{F78ECF32-4D0F-4A69-BF20-FC7303380C3A}"/>
              </a:ext>
            </a:extLst>
          </p:cNvPr>
          <p:cNvSpPr/>
          <p:nvPr/>
        </p:nvSpPr>
        <p:spPr>
          <a:xfrm>
            <a:off x="4103058" y="844324"/>
            <a:ext cx="2011680" cy="27432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err="1" smtClean="0">
                <a:solidFill>
                  <a:srgbClr val="454545"/>
                </a:solidFill>
                <a:latin typeface="Nunito"/>
              </a:rPr>
              <a:t>Nhiều</a:t>
            </a:r>
            <a:r>
              <a:rPr lang="en-US" sz="1400" smtClean="0">
                <a:solidFill>
                  <a:srgbClr val="454545"/>
                </a:solidFill>
                <a:latin typeface="Nunito"/>
              </a:rPr>
              <a:t> TPDT</a:t>
            </a:r>
            <a:endParaRPr lang="en-US" sz="14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61" name="MMConnector">
            <a:extLst>
              <a:ext uri="{FF2B5EF4-FFF2-40B4-BE49-F238E27FC236}">
                <a16:creationId xmlns="" xmlns:a16="http://schemas.microsoft.com/office/drawing/2014/main" id="{D072AA7B-894E-4FB4-A01D-0E127700F255}"/>
              </a:ext>
            </a:extLst>
          </p:cNvPr>
          <p:cNvSpPr/>
          <p:nvPr/>
        </p:nvSpPr>
        <p:spPr>
          <a:xfrm rot="2258141">
            <a:off x="6206894" y="983499"/>
            <a:ext cx="248705" cy="332788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73139" y="102685"/>
                </a:moveTo>
                <a:cubicBezTo>
                  <a:pt x="-57819" y="90847"/>
                  <a:pt x="-46399" y="71362"/>
                  <a:pt x="-36210" y="51771"/>
                </a:cubicBezTo>
                <a:cubicBezTo>
                  <a:pt x="-26022" y="32180"/>
                  <a:pt x="-17064" y="12482"/>
                  <a:pt x="-7903" y="-7241"/>
                </a:cubicBezTo>
                <a:cubicBezTo>
                  <a:pt x="1258" y="-26965"/>
                  <a:pt x="10623" y="-46714"/>
                  <a:pt x="22539" y="-66080"/>
                </a:cubicBezTo>
                <a:cubicBezTo>
                  <a:pt x="34454" y="-85447"/>
                  <a:pt x="48921" y="-104430"/>
                  <a:pt x="66740" y="-115482"/>
                </a:cubicBezTo>
                <a:cubicBezTo>
                  <a:pt x="76685" y="-121650"/>
                  <a:pt x="87673" y="-125348"/>
                  <a:pt x="99123" y="-127954"/>
                </a:cubicBezTo>
                <a:cubicBezTo>
                  <a:pt x="117601" y="-132159"/>
                  <a:pt x="117642" y="-131693"/>
                  <a:pt x="99406" y="-126541"/>
                </a:cubicBezTo>
                <a:cubicBezTo>
                  <a:pt x="88390" y="-123429"/>
                  <a:pt x="77904" y="-119300"/>
                  <a:pt x="68598" y="-112903"/>
                </a:cubicBezTo>
                <a:cubicBezTo>
                  <a:pt x="51744" y="-101316"/>
                  <a:pt x="38761" y="-82286"/>
                  <a:pt x="28139" y="-62799"/>
                </a:cubicBezTo>
                <a:cubicBezTo>
                  <a:pt x="17517" y="-43311"/>
                  <a:pt x="9255" y="-23367"/>
                  <a:pt x="1094" y="-3349"/>
                </a:cubicBezTo>
                <a:cubicBezTo>
                  <a:pt x="-7066" y="16669"/>
                  <a:pt x="-15125" y="36761"/>
                  <a:pt x="-24498" y="57672"/>
                </a:cubicBezTo>
                <a:cubicBezTo>
                  <a:pt x="-33870" y="78583"/>
                  <a:pt x="-44557" y="100313"/>
                  <a:pt x="-61843" y="114612"/>
                </a:cubicBezTo>
                <a:cubicBezTo>
                  <a:pt x="-79129" y="128911"/>
                  <a:pt x="-103015" y="135778"/>
                  <a:pt x="-126900" y="142645"/>
                </a:cubicBezTo>
                <a:cubicBezTo>
                  <a:pt x="-133730" y="144609"/>
                  <a:pt x="-138744" y="138204"/>
                  <a:pt x="-138744" y="132775"/>
                </a:cubicBezTo>
                <a:cubicBezTo>
                  <a:pt x="-138744" y="127347"/>
                  <a:pt x="-133843" y="124419"/>
                  <a:pt x="-126900" y="122905"/>
                </a:cubicBezTo>
                <a:cubicBezTo>
                  <a:pt x="-107680" y="118714"/>
                  <a:pt x="-88459" y="114522"/>
                  <a:pt x="-73139" y="1026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62" name="MMConnector">
            <a:extLst>
              <a:ext uri="{FF2B5EF4-FFF2-40B4-BE49-F238E27FC236}">
                <a16:creationId xmlns="" xmlns:a16="http://schemas.microsoft.com/office/drawing/2014/main" id="{D307FD73-7281-4A11-9807-309BBEA69DF8}"/>
              </a:ext>
            </a:extLst>
          </p:cNvPr>
          <p:cNvSpPr/>
          <p:nvPr/>
        </p:nvSpPr>
        <p:spPr>
          <a:xfrm>
            <a:off x="6310868" y="1118644"/>
            <a:ext cx="380644" cy="253230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61843" y="-114612"/>
                </a:moveTo>
                <a:cubicBezTo>
                  <a:pt x="-44557" y="-100313"/>
                  <a:pt x="-33870" y="-78583"/>
                  <a:pt x="-24498" y="-57672"/>
                </a:cubicBezTo>
                <a:cubicBezTo>
                  <a:pt x="-15125" y="-36761"/>
                  <a:pt x="-7066" y="-16669"/>
                  <a:pt x="1094" y="3349"/>
                </a:cubicBezTo>
                <a:cubicBezTo>
                  <a:pt x="9255" y="23367"/>
                  <a:pt x="17517" y="43311"/>
                  <a:pt x="28139" y="62799"/>
                </a:cubicBezTo>
                <a:cubicBezTo>
                  <a:pt x="38761" y="82286"/>
                  <a:pt x="51744" y="101316"/>
                  <a:pt x="68598" y="112903"/>
                </a:cubicBezTo>
                <a:cubicBezTo>
                  <a:pt x="77904" y="119300"/>
                  <a:pt x="88390" y="123429"/>
                  <a:pt x="99406" y="126541"/>
                </a:cubicBezTo>
                <a:cubicBezTo>
                  <a:pt x="117642" y="131693"/>
                  <a:pt x="117601" y="132159"/>
                  <a:pt x="99123" y="127954"/>
                </a:cubicBezTo>
                <a:cubicBezTo>
                  <a:pt x="87673" y="125348"/>
                  <a:pt x="76685" y="121650"/>
                  <a:pt x="66740" y="115482"/>
                </a:cubicBezTo>
                <a:cubicBezTo>
                  <a:pt x="48921" y="104430"/>
                  <a:pt x="34454" y="85447"/>
                  <a:pt x="22539" y="66080"/>
                </a:cubicBezTo>
                <a:cubicBezTo>
                  <a:pt x="10623" y="46714"/>
                  <a:pt x="1258" y="26965"/>
                  <a:pt x="-7903" y="7241"/>
                </a:cubicBezTo>
                <a:cubicBezTo>
                  <a:pt x="-17064" y="-12482"/>
                  <a:pt x="-26022" y="-32180"/>
                  <a:pt x="-36210" y="-51771"/>
                </a:cubicBezTo>
                <a:cubicBezTo>
                  <a:pt x="-46399" y="-71362"/>
                  <a:pt x="-57819" y="-90847"/>
                  <a:pt x="-73139" y="-102685"/>
                </a:cubicBezTo>
                <a:cubicBezTo>
                  <a:pt x="-88459" y="-114522"/>
                  <a:pt x="-107680" y="-118714"/>
                  <a:pt x="-126900" y="-122905"/>
                </a:cubicBezTo>
                <a:cubicBezTo>
                  <a:pt x="-133843" y="-124419"/>
                  <a:pt x="-138744" y="-127346"/>
                  <a:pt x="-138744" y="-132775"/>
                </a:cubicBezTo>
                <a:cubicBezTo>
                  <a:pt x="-138744" y="-138203"/>
                  <a:pt x="-133730" y="-144609"/>
                  <a:pt x="-126900" y="-142645"/>
                </a:cubicBezTo>
                <a:cubicBezTo>
                  <a:pt x="-103015" y="-135778"/>
                  <a:pt x="-79129" y="-128911"/>
                  <a:pt x="-61843" y="-1146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63" name="MMConnector">
            <a:extLst>
              <a:ext uri="{FF2B5EF4-FFF2-40B4-BE49-F238E27FC236}">
                <a16:creationId xmlns="" xmlns:a16="http://schemas.microsoft.com/office/drawing/2014/main" id="{FA99E5A6-8A12-479D-AB00-44B7FFAC5B29}"/>
              </a:ext>
            </a:extLst>
          </p:cNvPr>
          <p:cNvSpPr/>
          <p:nvPr/>
        </p:nvSpPr>
        <p:spPr>
          <a:xfrm rot="20681357">
            <a:off x="10369516" y="5796196"/>
            <a:ext cx="274320" cy="182880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61843" y="-114612"/>
                </a:moveTo>
                <a:cubicBezTo>
                  <a:pt x="-44557" y="-100313"/>
                  <a:pt x="-33870" y="-78583"/>
                  <a:pt x="-24498" y="-57672"/>
                </a:cubicBezTo>
                <a:cubicBezTo>
                  <a:pt x="-15125" y="-36761"/>
                  <a:pt x="-7066" y="-16669"/>
                  <a:pt x="1094" y="3349"/>
                </a:cubicBezTo>
                <a:cubicBezTo>
                  <a:pt x="9255" y="23367"/>
                  <a:pt x="17517" y="43311"/>
                  <a:pt x="28139" y="62799"/>
                </a:cubicBezTo>
                <a:cubicBezTo>
                  <a:pt x="38761" y="82286"/>
                  <a:pt x="51744" y="101316"/>
                  <a:pt x="68598" y="112903"/>
                </a:cubicBezTo>
                <a:cubicBezTo>
                  <a:pt x="77904" y="119300"/>
                  <a:pt x="88390" y="123429"/>
                  <a:pt x="99406" y="126541"/>
                </a:cubicBezTo>
                <a:cubicBezTo>
                  <a:pt x="117642" y="131693"/>
                  <a:pt x="117601" y="132159"/>
                  <a:pt x="99123" y="127954"/>
                </a:cubicBezTo>
                <a:cubicBezTo>
                  <a:pt x="87673" y="125348"/>
                  <a:pt x="76685" y="121650"/>
                  <a:pt x="66740" y="115482"/>
                </a:cubicBezTo>
                <a:cubicBezTo>
                  <a:pt x="48921" y="104430"/>
                  <a:pt x="34454" y="85447"/>
                  <a:pt x="22539" y="66080"/>
                </a:cubicBezTo>
                <a:cubicBezTo>
                  <a:pt x="10623" y="46714"/>
                  <a:pt x="1258" y="26965"/>
                  <a:pt x="-7903" y="7241"/>
                </a:cubicBezTo>
                <a:cubicBezTo>
                  <a:pt x="-17064" y="-12482"/>
                  <a:pt x="-26022" y="-32180"/>
                  <a:pt x="-36210" y="-51771"/>
                </a:cubicBezTo>
                <a:cubicBezTo>
                  <a:pt x="-46399" y="-71362"/>
                  <a:pt x="-57819" y="-90847"/>
                  <a:pt x="-73139" y="-102685"/>
                </a:cubicBezTo>
                <a:cubicBezTo>
                  <a:pt x="-88459" y="-114522"/>
                  <a:pt x="-107680" y="-118714"/>
                  <a:pt x="-126900" y="-122905"/>
                </a:cubicBezTo>
                <a:cubicBezTo>
                  <a:pt x="-133843" y="-124419"/>
                  <a:pt x="-138744" y="-127346"/>
                  <a:pt x="-138744" y="-132775"/>
                </a:cubicBezTo>
                <a:cubicBezTo>
                  <a:pt x="-138744" y="-138203"/>
                  <a:pt x="-133730" y="-144609"/>
                  <a:pt x="-126900" y="-142645"/>
                </a:cubicBezTo>
                <a:cubicBezTo>
                  <a:pt x="-103015" y="-135778"/>
                  <a:pt x="-79129" y="-128911"/>
                  <a:pt x="-61843" y="-1146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64" name="MMConnector">
            <a:extLst>
              <a:ext uri="{FF2B5EF4-FFF2-40B4-BE49-F238E27FC236}">
                <a16:creationId xmlns="" xmlns:a16="http://schemas.microsoft.com/office/drawing/2014/main" id="{7EE3387D-A30E-4509-9A25-3EBC2496FCF4}"/>
              </a:ext>
            </a:extLst>
          </p:cNvPr>
          <p:cNvSpPr/>
          <p:nvPr/>
        </p:nvSpPr>
        <p:spPr>
          <a:xfrm rot="786257">
            <a:off x="10282745" y="5669383"/>
            <a:ext cx="248705" cy="332788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73139" y="102685"/>
                </a:moveTo>
                <a:cubicBezTo>
                  <a:pt x="-57819" y="90847"/>
                  <a:pt x="-46399" y="71362"/>
                  <a:pt x="-36210" y="51771"/>
                </a:cubicBezTo>
                <a:cubicBezTo>
                  <a:pt x="-26022" y="32180"/>
                  <a:pt x="-17064" y="12482"/>
                  <a:pt x="-7903" y="-7241"/>
                </a:cubicBezTo>
                <a:cubicBezTo>
                  <a:pt x="1258" y="-26965"/>
                  <a:pt x="10623" y="-46714"/>
                  <a:pt x="22539" y="-66080"/>
                </a:cubicBezTo>
                <a:cubicBezTo>
                  <a:pt x="34454" y="-85447"/>
                  <a:pt x="48921" y="-104430"/>
                  <a:pt x="66740" y="-115482"/>
                </a:cubicBezTo>
                <a:cubicBezTo>
                  <a:pt x="76685" y="-121650"/>
                  <a:pt x="87673" y="-125348"/>
                  <a:pt x="99123" y="-127954"/>
                </a:cubicBezTo>
                <a:cubicBezTo>
                  <a:pt x="117601" y="-132159"/>
                  <a:pt x="117642" y="-131693"/>
                  <a:pt x="99406" y="-126541"/>
                </a:cubicBezTo>
                <a:cubicBezTo>
                  <a:pt x="88390" y="-123429"/>
                  <a:pt x="77904" y="-119300"/>
                  <a:pt x="68598" y="-112903"/>
                </a:cubicBezTo>
                <a:cubicBezTo>
                  <a:pt x="51744" y="-101316"/>
                  <a:pt x="38761" y="-82286"/>
                  <a:pt x="28139" y="-62799"/>
                </a:cubicBezTo>
                <a:cubicBezTo>
                  <a:pt x="17517" y="-43311"/>
                  <a:pt x="9255" y="-23367"/>
                  <a:pt x="1094" y="-3349"/>
                </a:cubicBezTo>
                <a:cubicBezTo>
                  <a:pt x="-7066" y="16669"/>
                  <a:pt x="-15125" y="36761"/>
                  <a:pt x="-24498" y="57672"/>
                </a:cubicBezTo>
                <a:cubicBezTo>
                  <a:pt x="-33870" y="78583"/>
                  <a:pt x="-44557" y="100313"/>
                  <a:pt x="-61843" y="114612"/>
                </a:cubicBezTo>
                <a:cubicBezTo>
                  <a:pt x="-79129" y="128911"/>
                  <a:pt x="-103015" y="135778"/>
                  <a:pt x="-126900" y="142645"/>
                </a:cubicBezTo>
                <a:cubicBezTo>
                  <a:pt x="-133730" y="144609"/>
                  <a:pt x="-138744" y="138204"/>
                  <a:pt x="-138744" y="132775"/>
                </a:cubicBezTo>
                <a:cubicBezTo>
                  <a:pt x="-138744" y="127347"/>
                  <a:pt x="-133843" y="124419"/>
                  <a:pt x="-126900" y="122905"/>
                </a:cubicBezTo>
                <a:cubicBezTo>
                  <a:pt x="-107680" y="118714"/>
                  <a:pt x="-88459" y="114522"/>
                  <a:pt x="-73139" y="1026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AB870727-8F30-49BD-AD73-72ED5E09E718}"/>
              </a:ext>
            </a:extLst>
          </p:cNvPr>
          <p:cNvCxnSpPr/>
          <p:nvPr/>
        </p:nvCxnSpPr>
        <p:spPr>
          <a:xfrm>
            <a:off x="8268549" y="582080"/>
            <a:ext cx="4300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EADF3812-BBEB-4620-9602-63E76816D975}"/>
              </a:ext>
            </a:extLst>
          </p:cNvPr>
          <p:cNvCxnSpPr/>
          <p:nvPr/>
        </p:nvCxnSpPr>
        <p:spPr>
          <a:xfrm>
            <a:off x="8268549" y="1295979"/>
            <a:ext cx="5716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SubTopic">
            <a:extLst>
              <a:ext uri="{FF2B5EF4-FFF2-40B4-BE49-F238E27FC236}">
                <a16:creationId xmlns="" xmlns:a16="http://schemas.microsoft.com/office/drawing/2014/main" id="{2A430E50-E89D-41EA-9138-87061E21CE65}"/>
              </a:ext>
            </a:extLst>
          </p:cNvPr>
          <p:cNvSpPr/>
          <p:nvPr/>
        </p:nvSpPr>
        <p:spPr>
          <a:xfrm>
            <a:off x="8848109" y="1164572"/>
            <a:ext cx="1734939" cy="246888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Đầu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tư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ptkt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miền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núi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70" name="SubTopic">
            <a:extLst>
              <a:ext uri="{FF2B5EF4-FFF2-40B4-BE49-F238E27FC236}">
                <a16:creationId xmlns="" xmlns:a16="http://schemas.microsoft.com/office/drawing/2014/main" id="{23A35AD6-9F99-43F1-9384-C4CB9197FFCE}"/>
              </a:ext>
            </a:extLst>
          </p:cNvPr>
          <p:cNvSpPr/>
          <p:nvPr/>
        </p:nvSpPr>
        <p:spPr>
          <a:xfrm>
            <a:off x="7462018" y="1426056"/>
            <a:ext cx="2926080" cy="355832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>
                <a:solidFill>
                  <a:srgbClr val="454545"/>
                </a:solidFill>
                <a:latin typeface="Nunito"/>
              </a:rPr>
              <a:t>Lao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động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dồi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dào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,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giảm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tỉ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lệ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phụ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thuộc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71" name="SubTopic">
            <a:extLst>
              <a:ext uri="{FF2B5EF4-FFF2-40B4-BE49-F238E27FC236}">
                <a16:creationId xmlns="" xmlns:a16="http://schemas.microsoft.com/office/drawing/2014/main" id="{EF1212FF-C0D1-40A5-A885-A716DC4A42AE}"/>
              </a:ext>
            </a:extLst>
          </p:cNvPr>
          <p:cNvSpPr/>
          <p:nvPr/>
        </p:nvSpPr>
        <p:spPr>
          <a:xfrm>
            <a:off x="7396750" y="1874413"/>
            <a:ext cx="2851507" cy="256032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 smtClean="0">
                <a:solidFill>
                  <a:srgbClr val="454545"/>
                </a:solidFill>
                <a:latin typeface="Nunito"/>
              </a:rPr>
              <a:t>Sức</a:t>
            </a:r>
            <a:r>
              <a:rPr lang="en-US" sz="1300" smtClean="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 smtClean="0">
                <a:solidFill>
                  <a:srgbClr val="454545"/>
                </a:solidFill>
                <a:latin typeface="Nunito"/>
              </a:rPr>
              <a:t>ép</a:t>
            </a:r>
            <a:r>
              <a:rPr lang="en-US" sz="1300" smtClean="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 smtClean="0">
                <a:solidFill>
                  <a:srgbClr val="454545"/>
                </a:solidFill>
                <a:latin typeface="Nunito"/>
              </a:rPr>
              <a:t>việc</a:t>
            </a:r>
            <a:r>
              <a:rPr lang="en-US" sz="1300" smtClean="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 smtClean="0">
                <a:solidFill>
                  <a:srgbClr val="454545"/>
                </a:solidFill>
                <a:latin typeface="Nunito"/>
              </a:rPr>
              <a:t>làm</a:t>
            </a:r>
            <a:r>
              <a:rPr lang="en-US" sz="1300" smtClean="0">
                <a:solidFill>
                  <a:srgbClr val="454545"/>
                </a:solidFill>
                <a:latin typeface="Nunito"/>
              </a:rPr>
              <a:t>, y </a:t>
            </a:r>
            <a:r>
              <a:rPr lang="en-US" sz="1300" err="1" smtClean="0">
                <a:solidFill>
                  <a:srgbClr val="454545"/>
                </a:solidFill>
                <a:latin typeface="Nunito"/>
              </a:rPr>
              <a:t>tế</a:t>
            </a:r>
            <a:r>
              <a:rPr lang="en-US" sz="1300" smtClean="0">
                <a:solidFill>
                  <a:srgbClr val="454545"/>
                </a:solidFill>
                <a:latin typeface="Nunito"/>
              </a:rPr>
              <a:t>,  GD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72" name="MMConnector">
            <a:extLst>
              <a:ext uri="{FF2B5EF4-FFF2-40B4-BE49-F238E27FC236}">
                <a16:creationId xmlns="" xmlns:a16="http://schemas.microsoft.com/office/drawing/2014/main" id="{BF48E94A-AB05-4CE7-8E47-52B629884163}"/>
              </a:ext>
            </a:extLst>
          </p:cNvPr>
          <p:cNvSpPr/>
          <p:nvPr/>
        </p:nvSpPr>
        <p:spPr>
          <a:xfrm rot="2258141">
            <a:off x="7137582" y="1739268"/>
            <a:ext cx="248705" cy="332788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73139" y="102685"/>
                </a:moveTo>
                <a:cubicBezTo>
                  <a:pt x="-57819" y="90847"/>
                  <a:pt x="-46399" y="71362"/>
                  <a:pt x="-36210" y="51771"/>
                </a:cubicBezTo>
                <a:cubicBezTo>
                  <a:pt x="-26022" y="32180"/>
                  <a:pt x="-17064" y="12482"/>
                  <a:pt x="-7903" y="-7241"/>
                </a:cubicBezTo>
                <a:cubicBezTo>
                  <a:pt x="1258" y="-26965"/>
                  <a:pt x="10623" y="-46714"/>
                  <a:pt x="22539" y="-66080"/>
                </a:cubicBezTo>
                <a:cubicBezTo>
                  <a:pt x="34454" y="-85447"/>
                  <a:pt x="48921" y="-104430"/>
                  <a:pt x="66740" y="-115482"/>
                </a:cubicBezTo>
                <a:cubicBezTo>
                  <a:pt x="76685" y="-121650"/>
                  <a:pt x="87673" y="-125348"/>
                  <a:pt x="99123" y="-127954"/>
                </a:cubicBezTo>
                <a:cubicBezTo>
                  <a:pt x="117601" y="-132159"/>
                  <a:pt x="117642" y="-131693"/>
                  <a:pt x="99406" y="-126541"/>
                </a:cubicBezTo>
                <a:cubicBezTo>
                  <a:pt x="88390" y="-123429"/>
                  <a:pt x="77904" y="-119300"/>
                  <a:pt x="68598" y="-112903"/>
                </a:cubicBezTo>
                <a:cubicBezTo>
                  <a:pt x="51744" y="-101316"/>
                  <a:pt x="38761" y="-82286"/>
                  <a:pt x="28139" y="-62799"/>
                </a:cubicBezTo>
                <a:cubicBezTo>
                  <a:pt x="17517" y="-43311"/>
                  <a:pt x="9255" y="-23367"/>
                  <a:pt x="1094" y="-3349"/>
                </a:cubicBezTo>
                <a:cubicBezTo>
                  <a:pt x="-7066" y="16669"/>
                  <a:pt x="-15125" y="36761"/>
                  <a:pt x="-24498" y="57672"/>
                </a:cubicBezTo>
                <a:cubicBezTo>
                  <a:pt x="-33870" y="78583"/>
                  <a:pt x="-44557" y="100313"/>
                  <a:pt x="-61843" y="114612"/>
                </a:cubicBezTo>
                <a:cubicBezTo>
                  <a:pt x="-79129" y="128911"/>
                  <a:pt x="-103015" y="135778"/>
                  <a:pt x="-126900" y="142645"/>
                </a:cubicBezTo>
                <a:cubicBezTo>
                  <a:pt x="-133730" y="144609"/>
                  <a:pt x="-138744" y="138204"/>
                  <a:pt x="-138744" y="132775"/>
                </a:cubicBezTo>
                <a:cubicBezTo>
                  <a:pt x="-138744" y="127347"/>
                  <a:pt x="-133843" y="124419"/>
                  <a:pt x="-126900" y="122905"/>
                </a:cubicBezTo>
                <a:cubicBezTo>
                  <a:pt x="-107680" y="118714"/>
                  <a:pt x="-88459" y="114522"/>
                  <a:pt x="-73139" y="1026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73" name="MMConnector">
            <a:extLst>
              <a:ext uri="{FF2B5EF4-FFF2-40B4-BE49-F238E27FC236}">
                <a16:creationId xmlns="" xmlns:a16="http://schemas.microsoft.com/office/drawing/2014/main" id="{9BAE90EB-0529-4186-BEE6-E35C23EDD013}"/>
              </a:ext>
            </a:extLst>
          </p:cNvPr>
          <p:cNvSpPr/>
          <p:nvPr/>
        </p:nvSpPr>
        <p:spPr>
          <a:xfrm>
            <a:off x="7241556" y="1874413"/>
            <a:ext cx="380644" cy="253230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61843" y="-114612"/>
                </a:moveTo>
                <a:cubicBezTo>
                  <a:pt x="-44557" y="-100313"/>
                  <a:pt x="-33870" y="-78583"/>
                  <a:pt x="-24498" y="-57672"/>
                </a:cubicBezTo>
                <a:cubicBezTo>
                  <a:pt x="-15125" y="-36761"/>
                  <a:pt x="-7066" y="-16669"/>
                  <a:pt x="1094" y="3349"/>
                </a:cubicBezTo>
                <a:cubicBezTo>
                  <a:pt x="9255" y="23367"/>
                  <a:pt x="17517" y="43311"/>
                  <a:pt x="28139" y="62799"/>
                </a:cubicBezTo>
                <a:cubicBezTo>
                  <a:pt x="38761" y="82286"/>
                  <a:pt x="51744" y="101316"/>
                  <a:pt x="68598" y="112903"/>
                </a:cubicBezTo>
                <a:cubicBezTo>
                  <a:pt x="77904" y="119300"/>
                  <a:pt x="88390" y="123429"/>
                  <a:pt x="99406" y="126541"/>
                </a:cubicBezTo>
                <a:cubicBezTo>
                  <a:pt x="117642" y="131693"/>
                  <a:pt x="117601" y="132159"/>
                  <a:pt x="99123" y="127954"/>
                </a:cubicBezTo>
                <a:cubicBezTo>
                  <a:pt x="87673" y="125348"/>
                  <a:pt x="76685" y="121650"/>
                  <a:pt x="66740" y="115482"/>
                </a:cubicBezTo>
                <a:cubicBezTo>
                  <a:pt x="48921" y="104430"/>
                  <a:pt x="34454" y="85447"/>
                  <a:pt x="22539" y="66080"/>
                </a:cubicBezTo>
                <a:cubicBezTo>
                  <a:pt x="10623" y="46714"/>
                  <a:pt x="1258" y="26965"/>
                  <a:pt x="-7903" y="7241"/>
                </a:cubicBezTo>
                <a:cubicBezTo>
                  <a:pt x="-17064" y="-12482"/>
                  <a:pt x="-26022" y="-32180"/>
                  <a:pt x="-36210" y="-51771"/>
                </a:cubicBezTo>
                <a:cubicBezTo>
                  <a:pt x="-46399" y="-71362"/>
                  <a:pt x="-57819" y="-90847"/>
                  <a:pt x="-73139" y="-102685"/>
                </a:cubicBezTo>
                <a:cubicBezTo>
                  <a:pt x="-88459" y="-114522"/>
                  <a:pt x="-107680" y="-118714"/>
                  <a:pt x="-126900" y="-122905"/>
                </a:cubicBezTo>
                <a:cubicBezTo>
                  <a:pt x="-133843" y="-124419"/>
                  <a:pt x="-138744" y="-127346"/>
                  <a:pt x="-138744" y="-132775"/>
                </a:cubicBezTo>
                <a:cubicBezTo>
                  <a:pt x="-138744" y="-138203"/>
                  <a:pt x="-133730" y="-144609"/>
                  <a:pt x="-126900" y="-142645"/>
                </a:cubicBezTo>
                <a:cubicBezTo>
                  <a:pt x="-103015" y="-135778"/>
                  <a:pt x="-79129" y="-128911"/>
                  <a:pt x="-61843" y="-1146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07DBB81F-3A22-45A7-8485-DDD8DD0B1C60}"/>
              </a:ext>
            </a:extLst>
          </p:cNvPr>
          <p:cNvCxnSpPr/>
          <p:nvPr/>
        </p:nvCxnSpPr>
        <p:spPr>
          <a:xfrm>
            <a:off x="10415795" y="1638924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SubTopic">
            <a:extLst>
              <a:ext uri="{FF2B5EF4-FFF2-40B4-BE49-F238E27FC236}">
                <a16:creationId xmlns="" xmlns:a16="http://schemas.microsoft.com/office/drawing/2014/main" id="{D0A7E26C-F6B9-41A0-BD4A-DC808B9C4EF5}"/>
              </a:ext>
            </a:extLst>
          </p:cNvPr>
          <p:cNvSpPr/>
          <p:nvPr/>
        </p:nvSpPr>
        <p:spPr>
          <a:xfrm>
            <a:off x="10808644" y="1501616"/>
            <a:ext cx="1383356" cy="404045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Nâng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cao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chất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l</a:t>
            </a:r>
            <a:r>
              <a:rPr lang="vi-VN" sz="1300">
                <a:solidFill>
                  <a:srgbClr val="454545"/>
                </a:solidFill>
                <a:latin typeface="Nunito"/>
              </a:rPr>
              <a:t>ư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ợng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LĐ, XKLĐ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75" name="MMConnector">
            <a:extLst>
              <a:ext uri="{FF2B5EF4-FFF2-40B4-BE49-F238E27FC236}">
                <a16:creationId xmlns="" xmlns:a16="http://schemas.microsoft.com/office/drawing/2014/main" id="{45379269-5CC6-4508-818B-BBA0390747E2}"/>
              </a:ext>
            </a:extLst>
          </p:cNvPr>
          <p:cNvSpPr/>
          <p:nvPr/>
        </p:nvSpPr>
        <p:spPr>
          <a:xfrm rot="2934645">
            <a:off x="3562941" y="1682656"/>
            <a:ext cx="1371600" cy="399196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61843" y="-114612"/>
                </a:moveTo>
                <a:cubicBezTo>
                  <a:pt x="-44557" y="-100313"/>
                  <a:pt x="-33870" y="-78583"/>
                  <a:pt x="-24498" y="-57672"/>
                </a:cubicBezTo>
                <a:cubicBezTo>
                  <a:pt x="-15125" y="-36761"/>
                  <a:pt x="-7066" y="-16669"/>
                  <a:pt x="1094" y="3349"/>
                </a:cubicBezTo>
                <a:cubicBezTo>
                  <a:pt x="9255" y="23367"/>
                  <a:pt x="17517" y="43311"/>
                  <a:pt x="28139" y="62799"/>
                </a:cubicBezTo>
                <a:cubicBezTo>
                  <a:pt x="38761" y="82286"/>
                  <a:pt x="51744" y="101316"/>
                  <a:pt x="68598" y="112903"/>
                </a:cubicBezTo>
                <a:cubicBezTo>
                  <a:pt x="77904" y="119300"/>
                  <a:pt x="88390" y="123429"/>
                  <a:pt x="99406" y="126541"/>
                </a:cubicBezTo>
                <a:cubicBezTo>
                  <a:pt x="117642" y="131693"/>
                  <a:pt x="117601" y="132159"/>
                  <a:pt x="99123" y="127954"/>
                </a:cubicBezTo>
                <a:cubicBezTo>
                  <a:pt x="87673" y="125348"/>
                  <a:pt x="76685" y="121650"/>
                  <a:pt x="66740" y="115482"/>
                </a:cubicBezTo>
                <a:cubicBezTo>
                  <a:pt x="48921" y="104430"/>
                  <a:pt x="34454" y="85447"/>
                  <a:pt x="22539" y="66080"/>
                </a:cubicBezTo>
                <a:cubicBezTo>
                  <a:pt x="10623" y="46714"/>
                  <a:pt x="1258" y="26965"/>
                  <a:pt x="-7903" y="7241"/>
                </a:cubicBezTo>
                <a:cubicBezTo>
                  <a:pt x="-17064" y="-12482"/>
                  <a:pt x="-26022" y="-32180"/>
                  <a:pt x="-36210" y="-51771"/>
                </a:cubicBezTo>
                <a:cubicBezTo>
                  <a:pt x="-46399" y="-71362"/>
                  <a:pt x="-57819" y="-90847"/>
                  <a:pt x="-73139" y="-102685"/>
                </a:cubicBezTo>
                <a:cubicBezTo>
                  <a:pt x="-88459" y="-114522"/>
                  <a:pt x="-107680" y="-118714"/>
                  <a:pt x="-126900" y="-122905"/>
                </a:cubicBezTo>
                <a:cubicBezTo>
                  <a:pt x="-133843" y="-124419"/>
                  <a:pt x="-138744" y="-127346"/>
                  <a:pt x="-138744" y="-132775"/>
                </a:cubicBezTo>
                <a:cubicBezTo>
                  <a:pt x="-138744" y="-138203"/>
                  <a:pt x="-133730" y="-144609"/>
                  <a:pt x="-126900" y="-142645"/>
                </a:cubicBezTo>
                <a:cubicBezTo>
                  <a:pt x="-103015" y="-135778"/>
                  <a:pt x="-79129" y="-128911"/>
                  <a:pt x="-61843" y="-1146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76" name="SubTopic">
            <a:extLst>
              <a:ext uri="{FF2B5EF4-FFF2-40B4-BE49-F238E27FC236}">
                <a16:creationId xmlns="" xmlns:a16="http://schemas.microsoft.com/office/drawing/2014/main" id="{DD83C704-4B54-43C9-9F0E-1EAD982687E7}"/>
              </a:ext>
            </a:extLst>
          </p:cNvPr>
          <p:cNvSpPr/>
          <p:nvPr/>
        </p:nvSpPr>
        <p:spPr>
          <a:xfrm>
            <a:off x="2396783" y="366084"/>
            <a:ext cx="1250792" cy="307552"/>
          </a:xfrm>
          <a:custGeom>
            <a:avLst/>
            <a:gdLst>
              <a:gd name="rtl" fmla="*/ 50948 w 948084"/>
              <a:gd name="rtt" fmla="*/ 35720 h 282000"/>
              <a:gd name="rtr" fmla="*/ 741848 w 948084"/>
              <a:gd name="rtb" fmla="*/ 242520 h 282000"/>
            </a:gdLst>
            <a:ahLst/>
            <a:cxnLst/>
            <a:rect l="rtl" t="rtt" r="rtr" b="rtb"/>
            <a:pathLst>
              <a:path w="948084" h="282000">
                <a:moveTo>
                  <a:pt x="0" y="0"/>
                </a:moveTo>
                <a:lnTo>
                  <a:pt x="750684" y="0"/>
                </a:lnTo>
                <a:lnTo>
                  <a:pt x="948084" y="141000"/>
                </a:lnTo>
                <a:lnTo>
                  <a:pt x="750684" y="281141"/>
                </a:lnTo>
                <a:lnTo>
                  <a:pt x="0" y="28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400" cap="flat">
            <a:noFill/>
            <a:round/>
          </a:ln>
        </p:spPr>
        <p:txBody>
          <a:bodyPr wrap="none" lIns="0" tIns="0" rIns="0" bIns="22500" rtlCol="0" anchor="ctr"/>
          <a:lstStyle/>
          <a:p>
            <a:pPr algn="ctr">
              <a:lnSpc>
                <a:spcPct val="100000"/>
              </a:lnSpc>
            </a:pPr>
            <a:r>
              <a:rPr lang="en-US" sz="1300" err="1">
                <a:solidFill>
                  <a:schemeClr val="bg1"/>
                </a:solidFill>
                <a:latin typeface="Nunito"/>
              </a:rPr>
              <a:t>Dân</a:t>
            </a:r>
            <a:r>
              <a:rPr lang="en-US" sz="1300">
                <a:solidFill>
                  <a:schemeClr val="bg1"/>
                </a:solidFill>
                <a:latin typeface="Nunito"/>
              </a:rPr>
              <a:t> </a:t>
            </a:r>
            <a:r>
              <a:rPr lang="en-US" sz="1300" err="1">
                <a:solidFill>
                  <a:schemeClr val="bg1"/>
                </a:solidFill>
                <a:latin typeface="Nunito"/>
              </a:rPr>
              <a:t>số</a:t>
            </a:r>
            <a:endParaRPr sz="1300">
              <a:solidFill>
                <a:schemeClr val="bg1"/>
              </a:solidFill>
              <a:latin typeface="Nunito"/>
            </a:endParaRPr>
          </a:p>
        </p:txBody>
      </p:sp>
      <p:sp>
        <p:nvSpPr>
          <p:cNvPr id="77" name="Arrow: Pentagon 76">
            <a:extLst>
              <a:ext uri="{FF2B5EF4-FFF2-40B4-BE49-F238E27FC236}">
                <a16:creationId xmlns="" xmlns:a16="http://schemas.microsoft.com/office/drawing/2014/main" id="{01456CE0-CD88-44E4-87D8-634E59748328}"/>
              </a:ext>
            </a:extLst>
          </p:cNvPr>
          <p:cNvSpPr/>
          <p:nvPr/>
        </p:nvSpPr>
        <p:spPr>
          <a:xfrm>
            <a:off x="4196203" y="1592377"/>
            <a:ext cx="2893838" cy="32522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rgbClr val="454545"/>
                </a:solidFill>
                <a:latin typeface="Nunito"/>
              </a:rPr>
              <a:t>C</a:t>
            </a:r>
            <a:r>
              <a:rPr lang="vi-VN" sz="1400">
                <a:solidFill>
                  <a:srgbClr val="454545"/>
                </a:solidFill>
                <a:latin typeface="Nunito"/>
              </a:rPr>
              <a:t>ơ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cấu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dân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số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 smtClean="0">
                <a:solidFill>
                  <a:srgbClr val="454545"/>
                </a:solidFill>
                <a:latin typeface="Nunito"/>
              </a:rPr>
              <a:t>thay</a:t>
            </a:r>
            <a:r>
              <a:rPr lang="en-US" sz="1400" smtClean="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 smtClean="0">
                <a:solidFill>
                  <a:srgbClr val="454545"/>
                </a:solidFill>
                <a:latin typeface="Nunito"/>
              </a:rPr>
              <a:t>đổi</a:t>
            </a:r>
            <a:endParaRPr lang="en-US" sz="14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79" name="MMConnector">
            <a:extLst>
              <a:ext uri="{FF2B5EF4-FFF2-40B4-BE49-F238E27FC236}">
                <a16:creationId xmlns="" xmlns:a16="http://schemas.microsoft.com/office/drawing/2014/main" id="{052FBBD1-2C5B-4DE8-9A57-CA453F4C04DA}"/>
              </a:ext>
            </a:extLst>
          </p:cNvPr>
          <p:cNvSpPr/>
          <p:nvPr/>
        </p:nvSpPr>
        <p:spPr>
          <a:xfrm rot="18217899">
            <a:off x="2232925" y="2256446"/>
            <a:ext cx="1389918" cy="299092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86318" y="88769"/>
                </a:moveTo>
                <a:cubicBezTo>
                  <a:pt x="-73292" y="79802"/>
                  <a:pt x="-61016" y="62938"/>
                  <a:pt x="-49876" y="44886"/>
                </a:cubicBezTo>
                <a:cubicBezTo>
                  <a:pt x="-38735" y="26835"/>
                  <a:pt x="-28728" y="7597"/>
                  <a:pt x="-18400" y="-11782"/>
                </a:cubicBezTo>
                <a:cubicBezTo>
                  <a:pt x="-8071" y="-31162"/>
                  <a:pt x="2580" y="-50683"/>
                  <a:pt x="16005" y="-69909"/>
                </a:cubicBezTo>
                <a:cubicBezTo>
                  <a:pt x="29430" y="-89134"/>
                  <a:pt x="45629" y="-108063"/>
                  <a:pt x="64573" y="-118492"/>
                </a:cubicBezTo>
                <a:cubicBezTo>
                  <a:pt x="75298" y="-124395"/>
                  <a:pt x="86903" y="-127574"/>
                  <a:pt x="98890" y="-129572"/>
                </a:cubicBezTo>
                <a:cubicBezTo>
                  <a:pt x="117583" y="-132686"/>
                  <a:pt x="117723" y="-131137"/>
                  <a:pt x="99837" y="-124877"/>
                </a:cubicBezTo>
                <a:cubicBezTo>
                  <a:pt x="89296" y="-121188"/>
                  <a:pt x="79361" y="-116567"/>
                  <a:pt x="70764" y="-109893"/>
                </a:cubicBezTo>
                <a:cubicBezTo>
                  <a:pt x="55037" y="-97683"/>
                  <a:pt x="43786" y="-78599"/>
                  <a:pt x="34673" y="-58970"/>
                </a:cubicBezTo>
                <a:cubicBezTo>
                  <a:pt x="25560" y="-39342"/>
                  <a:pt x="18584" y="-19169"/>
                  <a:pt x="11591" y="1193"/>
                </a:cubicBezTo>
                <a:cubicBezTo>
                  <a:pt x="4598" y="21554"/>
                  <a:pt x="-2412" y="42106"/>
                  <a:pt x="-10832" y="64557"/>
                </a:cubicBezTo>
                <a:cubicBezTo>
                  <a:pt x="-19253" y="87007"/>
                  <a:pt x="-29084" y="111358"/>
                  <a:pt x="-48664" y="128527"/>
                </a:cubicBezTo>
                <a:cubicBezTo>
                  <a:pt x="-68244" y="145697"/>
                  <a:pt x="-97572" y="155686"/>
                  <a:pt x="-126900" y="165675"/>
                </a:cubicBezTo>
                <a:cubicBezTo>
                  <a:pt x="-149323" y="173312"/>
                  <a:pt x="-166380" y="150870"/>
                  <a:pt x="-166380" y="132775"/>
                </a:cubicBezTo>
                <a:cubicBezTo>
                  <a:pt x="-166380" y="114680"/>
                  <a:pt x="-150517" y="101708"/>
                  <a:pt x="-126900" y="99875"/>
                </a:cubicBezTo>
                <a:cubicBezTo>
                  <a:pt x="-113122" y="98806"/>
                  <a:pt x="-99345" y="97736"/>
                  <a:pt x="-86318" y="887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noFill/>
            <a:round/>
          </a:ln>
        </p:spPr>
      </p:sp>
      <p:sp>
        <p:nvSpPr>
          <p:cNvPr id="80" name="SubTopic">
            <a:extLst>
              <a:ext uri="{FF2B5EF4-FFF2-40B4-BE49-F238E27FC236}">
                <a16:creationId xmlns="" xmlns:a16="http://schemas.microsoft.com/office/drawing/2014/main" id="{563C22DD-0FF0-4E29-9144-93802B436891}"/>
              </a:ext>
            </a:extLst>
          </p:cNvPr>
          <p:cNvSpPr/>
          <p:nvPr/>
        </p:nvSpPr>
        <p:spPr>
          <a:xfrm>
            <a:off x="2620788" y="2205973"/>
            <a:ext cx="1737360" cy="307552"/>
          </a:xfrm>
          <a:custGeom>
            <a:avLst/>
            <a:gdLst>
              <a:gd name="rtl" fmla="*/ 50948 w 948084"/>
              <a:gd name="rtt" fmla="*/ 35720 h 282000"/>
              <a:gd name="rtr" fmla="*/ 741848 w 948084"/>
              <a:gd name="rtb" fmla="*/ 242520 h 282000"/>
            </a:gdLst>
            <a:ahLst/>
            <a:cxnLst/>
            <a:rect l="rtl" t="rtt" r="rtr" b="rtb"/>
            <a:pathLst>
              <a:path w="948084" h="282000">
                <a:moveTo>
                  <a:pt x="0" y="0"/>
                </a:moveTo>
                <a:lnTo>
                  <a:pt x="750684" y="0"/>
                </a:lnTo>
                <a:lnTo>
                  <a:pt x="948084" y="141000"/>
                </a:lnTo>
                <a:lnTo>
                  <a:pt x="750684" y="281141"/>
                </a:lnTo>
                <a:lnTo>
                  <a:pt x="0" y="28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400" cap="flat">
            <a:solidFill>
              <a:srgbClr val="FFFFFF"/>
            </a:solidFill>
            <a:round/>
          </a:ln>
        </p:spPr>
        <p:txBody>
          <a:bodyPr wrap="none" lIns="0" tIns="0" rIns="0" bIns="22500" rtlCol="0" anchor="ctr"/>
          <a:lstStyle/>
          <a:p>
            <a:pPr algn="ctr">
              <a:lnSpc>
                <a:spcPct val="100000"/>
              </a:lnSpc>
            </a:pPr>
            <a:r>
              <a:rPr lang="en-US" sz="1300" err="1">
                <a:solidFill>
                  <a:schemeClr val="bg1"/>
                </a:solidFill>
                <a:latin typeface="Nunito"/>
              </a:rPr>
              <a:t>Phân</a:t>
            </a:r>
            <a:r>
              <a:rPr lang="en-US" sz="1300">
                <a:solidFill>
                  <a:schemeClr val="bg1"/>
                </a:solidFill>
                <a:latin typeface="Nunito"/>
              </a:rPr>
              <a:t> </a:t>
            </a:r>
            <a:r>
              <a:rPr lang="en-US" sz="1300" err="1">
                <a:solidFill>
                  <a:schemeClr val="bg1"/>
                </a:solidFill>
                <a:latin typeface="Nunito"/>
              </a:rPr>
              <a:t>bố</a:t>
            </a:r>
            <a:r>
              <a:rPr lang="en-US" sz="1300">
                <a:solidFill>
                  <a:schemeClr val="bg1"/>
                </a:solidFill>
                <a:latin typeface="Nunito"/>
              </a:rPr>
              <a:t> </a:t>
            </a:r>
            <a:r>
              <a:rPr lang="en-US" sz="1300" err="1">
                <a:solidFill>
                  <a:schemeClr val="bg1"/>
                </a:solidFill>
                <a:latin typeface="Nunito"/>
              </a:rPr>
              <a:t>ch</a:t>
            </a:r>
            <a:r>
              <a:rPr lang="vi-VN" sz="1300">
                <a:solidFill>
                  <a:schemeClr val="bg1"/>
                </a:solidFill>
                <a:latin typeface="Nunito"/>
              </a:rPr>
              <a:t>ư</a:t>
            </a:r>
            <a:r>
              <a:rPr lang="en-US" sz="1300">
                <a:solidFill>
                  <a:schemeClr val="bg1"/>
                </a:solidFill>
                <a:latin typeface="Nunito"/>
              </a:rPr>
              <a:t>a </a:t>
            </a:r>
            <a:r>
              <a:rPr lang="en-US" sz="1300" err="1">
                <a:solidFill>
                  <a:schemeClr val="bg1"/>
                </a:solidFill>
                <a:latin typeface="Nunito"/>
              </a:rPr>
              <a:t>hợp</a:t>
            </a:r>
            <a:r>
              <a:rPr lang="en-US" sz="1300">
                <a:solidFill>
                  <a:schemeClr val="bg1"/>
                </a:solidFill>
                <a:latin typeface="Nunito"/>
              </a:rPr>
              <a:t> </a:t>
            </a:r>
            <a:r>
              <a:rPr lang="en-US" sz="1300" err="1">
                <a:solidFill>
                  <a:schemeClr val="bg1"/>
                </a:solidFill>
                <a:latin typeface="Nunito"/>
              </a:rPr>
              <a:t>lí</a:t>
            </a:r>
            <a:endParaRPr sz="1300">
              <a:solidFill>
                <a:schemeClr val="bg1"/>
              </a:solidFill>
              <a:latin typeface="Nunito"/>
            </a:endParaRPr>
          </a:p>
        </p:txBody>
      </p:sp>
      <p:sp>
        <p:nvSpPr>
          <p:cNvPr id="81" name="Arrow: Pentagon 80">
            <a:extLst>
              <a:ext uri="{FF2B5EF4-FFF2-40B4-BE49-F238E27FC236}">
                <a16:creationId xmlns="" xmlns:a16="http://schemas.microsoft.com/office/drawing/2014/main" id="{D994DDB0-5E41-400D-8FAD-C3AB6FACB7A8}"/>
              </a:ext>
            </a:extLst>
          </p:cNvPr>
          <p:cNvSpPr/>
          <p:nvPr/>
        </p:nvSpPr>
        <p:spPr>
          <a:xfrm>
            <a:off x="4382462" y="2211025"/>
            <a:ext cx="4915804" cy="31929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err="1">
                <a:solidFill>
                  <a:srgbClr val="454545"/>
                </a:solidFill>
                <a:latin typeface="Nunito"/>
              </a:rPr>
              <a:t>Khó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khai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thác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hợp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lí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TN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và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sử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dụng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hiệu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quả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nguồn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smtClean="0">
                <a:solidFill>
                  <a:srgbClr val="454545"/>
                </a:solidFill>
                <a:latin typeface="Nunito"/>
              </a:rPr>
              <a:t>LĐ</a:t>
            </a:r>
            <a:endParaRPr lang="en-US" sz="1400">
              <a:solidFill>
                <a:srgbClr val="454545"/>
              </a:solidFill>
              <a:latin typeface="Nunito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012AEC8B-706A-4240-8551-E2DA9B9CD169}"/>
              </a:ext>
            </a:extLst>
          </p:cNvPr>
          <p:cNvCxnSpPr/>
          <p:nvPr/>
        </p:nvCxnSpPr>
        <p:spPr>
          <a:xfrm>
            <a:off x="9115386" y="2359749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SubTopic">
            <a:extLst>
              <a:ext uri="{FF2B5EF4-FFF2-40B4-BE49-F238E27FC236}">
                <a16:creationId xmlns="" xmlns:a16="http://schemas.microsoft.com/office/drawing/2014/main" id="{52C3D146-19D6-4E6D-8188-4F3669AF957F}"/>
              </a:ext>
            </a:extLst>
          </p:cNvPr>
          <p:cNvSpPr/>
          <p:nvPr/>
        </p:nvSpPr>
        <p:spPr>
          <a:xfrm>
            <a:off x="9497243" y="2239205"/>
            <a:ext cx="1554480" cy="274320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Phân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bố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lại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dân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c</a:t>
            </a:r>
            <a:r>
              <a:rPr lang="vi-VN" sz="1300">
                <a:solidFill>
                  <a:srgbClr val="454545"/>
                </a:solidFill>
                <a:latin typeface="Nunito"/>
              </a:rPr>
              <a:t>ư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85" name="SubTopic">
            <a:extLst>
              <a:ext uri="{FF2B5EF4-FFF2-40B4-BE49-F238E27FC236}">
                <a16:creationId xmlns="" xmlns:a16="http://schemas.microsoft.com/office/drawing/2014/main" id="{B8D884B4-2235-488B-961E-3BFA5CB36E59}"/>
              </a:ext>
            </a:extLst>
          </p:cNvPr>
          <p:cNvSpPr/>
          <p:nvPr/>
        </p:nvSpPr>
        <p:spPr>
          <a:xfrm>
            <a:off x="8725038" y="465129"/>
            <a:ext cx="1734939" cy="246888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Chính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sách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dân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số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86" name="Arrow: Pentagon 85">
            <a:extLst>
              <a:ext uri="{FF2B5EF4-FFF2-40B4-BE49-F238E27FC236}">
                <a16:creationId xmlns="" xmlns:a16="http://schemas.microsoft.com/office/drawing/2014/main" id="{E31B7D7D-D0E2-4865-B93E-29175DC5A60D}"/>
              </a:ext>
            </a:extLst>
          </p:cNvPr>
          <p:cNvSpPr/>
          <p:nvPr/>
        </p:nvSpPr>
        <p:spPr>
          <a:xfrm>
            <a:off x="4303997" y="2719566"/>
            <a:ext cx="4366647" cy="32522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vi-VN" sz="1400">
                <a:solidFill>
                  <a:srgbClr val="454545"/>
                </a:solidFill>
                <a:latin typeface="Nunito"/>
              </a:rPr>
              <a:t>Thế mạnh: dồi dào, tăng nhanh, chất lượng tăng</a:t>
            </a:r>
          </a:p>
        </p:txBody>
      </p:sp>
      <p:sp>
        <p:nvSpPr>
          <p:cNvPr id="87" name="Arrow: Pentagon 86">
            <a:extLst>
              <a:ext uri="{FF2B5EF4-FFF2-40B4-BE49-F238E27FC236}">
                <a16:creationId xmlns="" xmlns:a16="http://schemas.microsoft.com/office/drawing/2014/main" id="{EC78B2EF-8EF8-468B-B05E-44BB5C9BB7FA}"/>
              </a:ext>
            </a:extLst>
          </p:cNvPr>
          <p:cNvSpPr/>
          <p:nvPr/>
        </p:nvSpPr>
        <p:spPr>
          <a:xfrm>
            <a:off x="4295794" y="3232764"/>
            <a:ext cx="4429243" cy="30344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err="1">
                <a:solidFill>
                  <a:srgbClr val="454545"/>
                </a:solidFill>
                <a:latin typeface="Nunito"/>
              </a:rPr>
              <a:t>Hạn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chế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: Lao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động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có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trình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độ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còn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ít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,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năng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suất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thấp</a:t>
            </a:r>
            <a:endParaRPr lang="vi-VN" sz="14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88" name="Arrow: Pentagon 87">
            <a:extLst>
              <a:ext uri="{FF2B5EF4-FFF2-40B4-BE49-F238E27FC236}">
                <a16:creationId xmlns="" xmlns:a16="http://schemas.microsoft.com/office/drawing/2014/main" id="{F029EE09-DD9D-49F8-B126-E28866827C78}"/>
              </a:ext>
            </a:extLst>
          </p:cNvPr>
          <p:cNvSpPr/>
          <p:nvPr/>
        </p:nvSpPr>
        <p:spPr>
          <a:xfrm>
            <a:off x="4277688" y="3669006"/>
            <a:ext cx="5365023" cy="33340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54545"/>
                </a:solidFill>
                <a:latin typeface="Nunito"/>
              </a:rPr>
              <a:t>C</a:t>
            </a:r>
            <a:r>
              <a:rPr lang="vi-VN" sz="1400">
                <a:solidFill>
                  <a:srgbClr val="454545"/>
                </a:solidFill>
                <a:latin typeface="Nunito"/>
              </a:rPr>
              <a:t>ơ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cấu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LĐ:theo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ngành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,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theo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thành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phần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kt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,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thành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thị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-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nông</a:t>
            </a:r>
            <a:r>
              <a:rPr lang="en-US" sz="14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400" err="1">
                <a:solidFill>
                  <a:srgbClr val="454545"/>
                </a:solidFill>
                <a:latin typeface="Nunito"/>
              </a:rPr>
              <a:t>thôn</a:t>
            </a:r>
            <a:endParaRPr lang="vi-VN" sz="14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="" xmlns:a16="http://schemas.microsoft.com/office/drawing/2014/main" id="{9A113D67-78D8-4980-8AD5-DA9F6800A647}"/>
              </a:ext>
            </a:extLst>
          </p:cNvPr>
          <p:cNvSpPr/>
          <p:nvPr/>
        </p:nvSpPr>
        <p:spPr>
          <a:xfrm>
            <a:off x="8796989" y="4899528"/>
            <a:ext cx="182880" cy="18288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ubTopic">
            <a:extLst>
              <a:ext uri="{FF2B5EF4-FFF2-40B4-BE49-F238E27FC236}">
                <a16:creationId xmlns="" xmlns:a16="http://schemas.microsoft.com/office/drawing/2014/main" id="{462BB245-C3C9-4E7B-9D89-5B4712A5778B}"/>
              </a:ext>
            </a:extLst>
          </p:cNvPr>
          <p:cNvSpPr/>
          <p:nvPr/>
        </p:nvSpPr>
        <p:spPr>
          <a:xfrm>
            <a:off x="4207415" y="4122301"/>
            <a:ext cx="2473543" cy="394049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Việc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làm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là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vến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đề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KTXH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lớn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90" name="SubTopic">
            <a:extLst>
              <a:ext uri="{FF2B5EF4-FFF2-40B4-BE49-F238E27FC236}">
                <a16:creationId xmlns="" xmlns:a16="http://schemas.microsoft.com/office/drawing/2014/main" id="{C41D0158-047E-4A92-916A-B95EE635CFFB}"/>
              </a:ext>
            </a:extLst>
          </p:cNvPr>
          <p:cNvSpPr/>
          <p:nvPr/>
        </p:nvSpPr>
        <p:spPr>
          <a:xfrm>
            <a:off x="7182465" y="4162722"/>
            <a:ext cx="879469" cy="341495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Giải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pháp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92" name="SubTopic">
            <a:extLst>
              <a:ext uri="{FF2B5EF4-FFF2-40B4-BE49-F238E27FC236}">
                <a16:creationId xmlns="" xmlns:a16="http://schemas.microsoft.com/office/drawing/2014/main" id="{9D0DD463-B644-4460-84CE-092D651943C3}"/>
              </a:ext>
            </a:extLst>
          </p:cNvPr>
          <p:cNvSpPr/>
          <p:nvPr/>
        </p:nvSpPr>
        <p:spPr>
          <a:xfrm>
            <a:off x="2622998" y="4122301"/>
            <a:ext cx="1584418" cy="307552"/>
          </a:xfrm>
          <a:custGeom>
            <a:avLst/>
            <a:gdLst>
              <a:gd name="rtl" fmla="*/ 50948 w 924584"/>
              <a:gd name="rtt" fmla="*/ 35720 h 282000"/>
              <a:gd name="rtr" fmla="*/ 718348 w 924584"/>
              <a:gd name="rtb" fmla="*/ 242520 h 282000"/>
            </a:gdLst>
            <a:ahLst/>
            <a:cxnLst/>
            <a:rect l="rtl" t="rtt" r="rtr" b="rtb"/>
            <a:pathLst>
              <a:path w="924584" h="282000">
                <a:moveTo>
                  <a:pt x="0" y="0"/>
                </a:moveTo>
                <a:lnTo>
                  <a:pt x="727184" y="0"/>
                </a:lnTo>
                <a:lnTo>
                  <a:pt x="924584" y="141000"/>
                </a:lnTo>
                <a:lnTo>
                  <a:pt x="727184" y="281141"/>
                </a:lnTo>
                <a:lnTo>
                  <a:pt x="0" y="28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400" cap="flat">
            <a:solidFill>
              <a:srgbClr val="FFFFFF"/>
            </a:solidFill>
            <a:round/>
          </a:ln>
        </p:spPr>
        <p:txBody>
          <a:bodyPr wrap="none" lIns="0" tIns="0" rIns="0" bIns="22500" rtlCol="0" anchor="ctr"/>
          <a:lstStyle/>
          <a:p>
            <a:pPr algn="ctr">
              <a:lnSpc>
                <a:spcPct val="100000"/>
              </a:lnSpc>
            </a:pPr>
            <a:r>
              <a:rPr lang="en-US" sz="1300" err="1">
                <a:solidFill>
                  <a:schemeClr val="bg1"/>
                </a:solidFill>
                <a:latin typeface="Nunito"/>
              </a:rPr>
              <a:t>Việc</a:t>
            </a:r>
            <a:r>
              <a:rPr lang="en-US" sz="1300">
                <a:solidFill>
                  <a:schemeClr val="bg1"/>
                </a:solidFill>
                <a:latin typeface="Nunito"/>
              </a:rPr>
              <a:t> </a:t>
            </a:r>
            <a:r>
              <a:rPr lang="en-US" sz="1300" err="1">
                <a:solidFill>
                  <a:schemeClr val="bg1"/>
                </a:solidFill>
                <a:latin typeface="Nunito"/>
              </a:rPr>
              <a:t>làm</a:t>
            </a:r>
            <a:endParaRPr sz="1300">
              <a:solidFill>
                <a:schemeClr val="bg1"/>
              </a:solidFill>
              <a:latin typeface="Nunito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="" xmlns:a16="http://schemas.microsoft.com/office/drawing/2014/main" id="{3EC8C9C9-22B3-4007-BD86-FD8214B99923}"/>
              </a:ext>
            </a:extLst>
          </p:cNvPr>
          <p:cNvCxnSpPr/>
          <p:nvPr/>
        </p:nvCxnSpPr>
        <p:spPr>
          <a:xfrm>
            <a:off x="6744597" y="4276077"/>
            <a:ext cx="36576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SubTopic">
            <a:extLst>
              <a:ext uri="{FF2B5EF4-FFF2-40B4-BE49-F238E27FC236}">
                <a16:creationId xmlns="" xmlns:a16="http://schemas.microsoft.com/office/drawing/2014/main" id="{76C3F009-79BB-4A6D-A7C8-8BA11FBB006D}"/>
              </a:ext>
            </a:extLst>
          </p:cNvPr>
          <p:cNvSpPr/>
          <p:nvPr/>
        </p:nvSpPr>
        <p:spPr>
          <a:xfrm>
            <a:off x="6567525" y="4790911"/>
            <a:ext cx="2320904" cy="221055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>
                <a:solidFill>
                  <a:srgbClr val="454545"/>
                </a:solidFill>
                <a:latin typeface="Nunito"/>
              </a:rPr>
              <a:t>QTĐTH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chậm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,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trình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độ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thấp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95" name="SubTopic">
            <a:extLst>
              <a:ext uri="{FF2B5EF4-FFF2-40B4-BE49-F238E27FC236}">
                <a16:creationId xmlns="" xmlns:a16="http://schemas.microsoft.com/office/drawing/2014/main" id="{72D296D8-A0B8-4252-8521-2BBD256C479C}"/>
              </a:ext>
            </a:extLst>
          </p:cNvPr>
          <p:cNvSpPr/>
          <p:nvPr/>
        </p:nvSpPr>
        <p:spPr>
          <a:xfrm>
            <a:off x="6605358" y="5186135"/>
            <a:ext cx="2085689" cy="274320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Tỉ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lệ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dân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thành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thị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tăng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96" name="SubTopic">
            <a:extLst>
              <a:ext uri="{FF2B5EF4-FFF2-40B4-BE49-F238E27FC236}">
                <a16:creationId xmlns="" xmlns:a16="http://schemas.microsoft.com/office/drawing/2014/main" id="{94FF31DB-E24B-42AF-97A4-3DBB63E5AB84}"/>
              </a:ext>
            </a:extLst>
          </p:cNvPr>
          <p:cNvSpPr/>
          <p:nvPr/>
        </p:nvSpPr>
        <p:spPr>
          <a:xfrm>
            <a:off x="6581794" y="5565819"/>
            <a:ext cx="2215195" cy="237014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Phân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bố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đô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thị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không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đều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97" name="SubTopic">
            <a:extLst>
              <a:ext uri="{FF2B5EF4-FFF2-40B4-BE49-F238E27FC236}">
                <a16:creationId xmlns="" xmlns:a16="http://schemas.microsoft.com/office/drawing/2014/main" id="{4395567D-1FB2-479F-AC3F-BB42497203B6}"/>
              </a:ext>
            </a:extLst>
          </p:cNvPr>
          <p:cNvSpPr/>
          <p:nvPr/>
        </p:nvSpPr>
        <p:spPr>
          <a:xfrm>
            <a:off x="6223758" y="6146806"/>
            <a:ext cx="914400" cy="274320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flat">
            <a:solidFill>
              <a:schemeClr val="accent2">
                <a:lumMod val="20000"/>
                <a:lumOff val="80000"/>
              </a:schemeClr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Tích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cực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98" name="SubTopic">
            <a:extLst>
              <a:ext uri="{FF2B5EF4-FFF2-40B4-BE49-F238E27FC236}">
                <a16:creationId xmlns="" xmlns:a16="http://schemas.microsoft.com/office/drawing/2014/main" id="{A87878DD-3935-492D-B669-F0B18539CD9D}"/>
              </a:ext>
            </a:extLst>
          </p:cNvPr>
          <p:cNvSpPr/>
          <p:nvPr/>
        </p:nvSpPr>
        <p:spPr>
          <a:xfrm>
            <a:off x="6223758" y="6512816"/>
            <a:ext cx="914400" cy="274320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flat">
            <a:solidFill>
              <a:schemeClr val="accent2">
                <a:lumMod val="20000"/>
                <a:lumOff val="80000"/>
              </a:schemeClr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Tiêu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cực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101" name="MMConnector">
            <a:extLst>
              <a:ext uri="{FF2B5EF4-FFF2-40B4-BE49-F238E27FC236}">
                <a16:creationId xmlns="" xmlns:a16="http://schemas.microsoft.com/office/drawing/2014/main" id="{FB570ABC-A007-4098-AB87-6951620559EB}"/>
              </a:ext>
            </a:extLst>
          </p:cNvPr>
          <p:cNvSpPr/>
          <p:nvPr/>
        </p:nvSpPr>
        <p:spPr>
          <a:xfrm rot="1720858">
            <a:off x="6241806" y="5554887"/>
            <a:ext cx="731520" cy="222820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61843" y="-114612"/>
                </a:moveTo>
                <a:cubicBezTo>
                  <a:pt x="-44557" y="-100313"/>
                  <a:pt x="-33870" y="-78583"/>
                  <a:pt x="-24498" y="-57672"/>
                </a:cubicBezTo>
                <a:cubicBezTo>
                  <a:pt x="-15125" y="-36761"/>
                  <a:pt x="-7066" y="-16669"/>
                  <a:pt x="1094" y="3349"/>
                </a:cubicBezTo>
                <a:cubicBezTo>
                  <a:pt x="9255" y="23367"/>
                  <a:pt x="17517" y="43311"/>
                  <a:pt x="28139" y="62799"/>
                </a:cubicBezTo>
                <a:cubicBezTo>
                  <a:pt x="38761" y="82286"/>
                  <a:pt x="51744" y="101316"/>
                  <a:pt x="68598" y="112903"/>
                </a:cubicBezTo>
                <a:cubicBezTo>
                  <a:pt x="77904" y="119300"/>
                  <a:pt x="88390" y="123429"/>
                  <a:pt x="99406" y="126541"/>
                </a:cubicBezTo>
                <a:cubicBezTo>
                  <a:pt x="117642" y="131693"/>
                  <a:pt x="117601" y="132159"/>
                  <a:pt x="99123" y="127954"/>
                </a:cubicBezTo>
                <a:cubicBezTo>
                  <a:pt x="87673" y="125348"/>
                  <a:pt x="76685" y="121650"/>
                  <a:pt x="66740" y="115482"/>
                </a:cubicBezTo>
                <a:cubicBezTo>
                  <a:pt x="48921" y="104430"/>
                  <a:pt x="34454" y="85447"/>
                  <a:pt x="22539" y="66080"/>
                </a:cubicBezTo>
                <a:cubicBezTo>
                  <a:pt x="10623" y="46714"/>
                  <a:pt x="1258" y="26965"/>
                  <a:pt x="-7903" y="7241"/>
                </a:cubicBezTo>
                <a:cubicBezTo>
                  <a:pt x="-17064" y="-12482"/>
                  <a:pt x="-26022" y="-32180"/>
                  <a:pt x="-36210" y="-51771"/>
                </a:cubicBezTo>
                <a:cubicBezTo>
                  <a:pt x="-46399" y="-71362"/>
                  <a:pt x="-57819" y="-90847"/>
                  <a:pt x="-73139" y="-102685"/>
                </a:cubicBezTo>
                <a:cubicBezTo>
                  <a:pt x="-88459" y="-114522"/>
                  <a:pt x="-107680" y="-118714"/>
                  <a:pt x="-126900" y="-122905"/>
                </a:cubicBezTo>
                <a:cubicBezTo>
                  <a:pt x="-133843" y="-124419"/>
                  <a:pt x="-138744" y="-127346"/>
                  <a:pt x="-138744" y="-132775"/>
                </a:cubicBezTo>
                <a:cubicBezTo>
                  <a:pt x="-138744" y="-138203"/>
                  <a:pt x="-133730" y="-144609"/>
                  <a:pt x="-126900" y="-142645"/>
                </a:cubicBezTo>
                <a:cubicBezTo>
                  <a:pt x="-103015" y="-135778"/>
                  <a:pt x="-79129" y="-128911"/>
                  <a:pt x="-61843" y="-1146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03" name="SubTopic">
            <a:extLst>
              <a:ext uri="{FF2B5EF4-FFF2-40B4-BE49-F238E27FC236}">
                <a16:creationId xmlns="" xmlns:a16="http://schemas.microsoft.com/office/drawing/2014/main" id="{091EC153-1EA4-49DF-ADE8-F17B9AC43B6A}"/>
              </a:ext>
            </a:extLst>
          </p:cNvPr>
          <p:cNvSpPr/>
          <p:nvPr/>
        </p:nvSpPr>
        <p:spPr>
          <a:xfrm>
            <a:off x="5056892" y="4928071"/>
            <a:ext cx="1005840" cy="385114"/>
          </a:xfrm>
          <a:custGeom>
            <a:avLst/>
            <a:gdLst>
              <a:gd name="rtl" fmla="*/ 176908 w 4258576"/>
              <a:gd name="rtt" fmla="*/ 26320 h 470000"/>
              <a:gd name="rtr" fmla="*/ 4077908 w 4258576"/>
              <a:gd name="rtb" fmla="*/ 439920 h 470000"/>
            </a:gdLst>
            <a:ahLst/>
            <a:cxnLst/>
            <a:rect l="rtl" t="rtt" r="rtr" b="rtb"/>
            <a:pathLst>
              <a:path w="4258576" h="470000">
                <a:moveTo>
                  <a:pt x="235000" y="0"/>
                </a:moveTo>
                <a:lnTo>
                  <a:pt x="4023576" y="0"/>
                </a:lnTo>
                <a:cubicBezTo>
                  <a:pt x="4153366" y="0"/>
                  <a:pt x="4258576" y="105209"/>
                  <a:pt x="4258576" y="235000"/>
                </a:cubicBezTo>
                <a:cubicBezTo>
                  <a:pt x="4258576" y="364791"/>
                  <a:pt x="4153366" y="470000"/>
                  <a:pt x="40235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F1EF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Đặc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điểm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107" name="SubTopic">
            <a:extLst>
              <a:ext uri="{FF2B5EF4-FFF2-40B4-BE49-F238E27FC236}">
                <a16:creationId xmlns="" xmlns:a16="http://schemas.microsoft.com/office/drawing/2014/main" id="{D7E8F385-0404-44A4-B9AB-8ABE64CA031D}"/>
              </a:ext>
            </a:extLst>
          </p:cNvPr>
          <p:cNvSpPr/>
          <p:nvPr/>
        </p:nvSpPr>
        <p:spPr>
          <a:xfrm>
            <a:off x="10450884" y="4790911"/>
            <a:ext cx="1463040" cy="274320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Phát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triển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ĐT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lớn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114" name="SubTopic">
            <a:extLst>
              <a:ext uri="{FF2B5EF4-FFF2-40B4-BE49-F238E27FC236}">
                <a16:creationId xmlns="" xmlns:a16="http://schemas.microsoft.com/office/drawing/2014/main" id="{EB254D75-4492-4559-A72F-0C5FD41E3F13}"/>
              </a:ext>
            </a:extLst>
          </p:cNvPr>
          <p:cNvSpPr/>
          <p:nvPr/>
        </p:nvSpPr>
        <p:spPr>
          <a:xfrm>
            <a:off x="10450884" y="5393015"/>
            <a:ext cx="1741116" cy="204600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Cân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đối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CNH- ĐTH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116" name="SubTopic">
            <a:extLst>
              <a:ext uri="{FF2B5EF4-FFF2-40B4-BE49-F238E27FC236}">
                <a16:creationId xmlns="" xmlns:a16="http://schemas.microsoft.com/office/drawing/2014/main" id="{7A9A0D94-5F7A-4827-AF7E-F00AAA0239BE}"/>
              </a:ext>
            </a:extLst>
          </p:cNvPr>
          <p:cNvSpPr/>
          <p:nvPr/>
        </p:nvSpPr>
        <p:spPr>
          <a:xfrm>
            <a:off x="10506674" y="5645522"/>
            <a:ext cx="1685325" cy="327245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Cân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đối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CSTH- KTĐT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148" name="SubTopic">
            <a:extLst>
              <a:ext uri="{FF2B5EF4-FFF2-40B4-BE49-F238E27FC236}">
                <a16:creationId xmlns="" xmlns:a16="http://schemas.microsoft.com/office/drawing/2014/main" id="{F7F2BDF5-8C7B-41CB-B6DB-7BF201E5FE49}"/>
              </a:ext>
            </a:extLst>
          </p:cNvPr>
          <p:cNvSpPr/>
          <p:nvPr/>
        </p:nvSpPr>
        <p:spPr>
          <a:xfrm>
            <a:off x="10476033" y="6105514"/>
            <a:ext cx="1554480" cy="274320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>
                <a:solidFill>
                  <a:srgbClr val="454545"/>
                </a:solidFill>
                <a:latin typeface="Nunito"/>
              </a:rPr>
              <a:t>Qui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hoạch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đồng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bộ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150" name="MMConnector">
            <a:extLst>
              <a:ext uri="{FF2B5EF4-FFF2-40B4-BE49-F238E27FC236}">
                <a16:creationId xmlns="" xmlns:a16="http://schemas.microsoft.com/office/drawing/2014/main" id="{A09F7788-1E61-4586-A7DB-736D9826BD18}"/>
              </a:ext>
            </a:extLst>
          </p:cNvPr>
          <p:cNvSpPr/>
          <p:nvPr/>
        </p:nvSpPr>
        <p:spPr>
          <a:xfrm rot="180079">
            <a:off x="10295858" y="5398962"/>
            <a:ext cx="248705" cy="822960"/>
          </a:xfrm>
          <a:custGeom>
            <a:avLst/>
            <a:gdLst/>
            <a:ahLst/>
            <a:cxnLst/>
            <a:rect l="0" t="0" r="0" b="0"/>
            <a:pathLst>
              <a:path w="253800" h="265550">
                <a:moveTo>
                  <a:pt x="-73139" y="102685"/>
                </a:moveTo>
                <a:cubicBezTo>
                  <a:pt x="-57819" y="90847"/>
                  <a:pt x="-46399" y="71362"/>
                  <a:pt x="-36210" y="51771"/>
                </a:cubicBezTo>
                <a:cubicBezTo>
                  <a:pt x="-26022" y="32180"/>
                  <a:pt x="-17064" y="12482"/>
                  <a:pt x="-7903" y="-7241"/>
                </a:cubicBezTo>
                <a:cubicBezTo>
                  <a:pt x="1258" y="-26965"/>
                  <a:pt x="10623" y="-46714"/>
                  <a:pt x="22539" y="-66080"/>
                </a:cubicBezTo>
                <a:cubicBezTo>
                  <a:pt x="34454" y="-85447"/>
                  <a:pt x="48921" y="-104430"/>
                  <a:pt x="66740" y="-115482"/>
                </a:cubicBezTo>
                <a:cubicBezTo>
                  <a:pt x="76685" y="-121650"/>
                  <a:pt x="87673" y="-125348"/>
                  <a:pt x="99123" y="-127954"/>
                </a:cubicBezTo>
                <a:cubicBezTo>
                  <a:pt x="117601" y="-132159"/>
                  <a:pt x="117642" y="-131693"/>
                  <a:pt x="99406" y="-126541"/>
                </a:cubicBezTo>
                <a:cubicBezTo>
                  <a:pt x="88390" y="-123429"/>
                  <a:pt x="77904" y="-119300"/>
                  <a:pt x="68598" y="-112903"/>
                </a:cubicBezTo>
                <a:cubicBezTo>
                  <a:pt x="51744" y="-101316"/>
                  <a:pt x="38761" y="-82286"/>
                  <a:pt x="28139" y="-62799"/>
                </a:cubicBezTo>
                <a:cubicBezTo>
                  <a:pt x="17517" y="-43311"/>
                  <a:pt x="9255" y="-23367"/>
                  <a:pt x="1094" y="-3349"/>
                </a:cubicBezTo>
                <a:cubicBezTo>
                  <a:pt x="-7066" y="16669"/>
                  <a:pt x="-15125" y="36761"/>
                  <a:pt x="-24498" y="57672"/>
                </a:cubicBezTo>
                <a:cubicBezTo>
                  <a:pt x="-33870" y="78583"/>
                  <a:pt x="-44557" y="100313"/>
                  <a:pt x="-61843" y="114612"/>
                </a:cubicBezTo>
                <a:cubicBezTo>
                  <a:pt x="-79129" y="128911"/>
                  <a:pt x="-103015" y="135778"/>
                  <a:pt x="-126900" y="142645"/>
                </a:cubicBezTo>
                <a:cubicBezTo>
                  <a:pt x="-133730" y="144609"/>
                  <a:pt x="-138744" y="138204"/>
                  <a:pt x="-138744" y="132775"/>
                </a:cubicBezTo>
                <a:cubicBezTo>
                  <a:pt x="-138744" y="127347"/>
                  <a:pt x="-133843" y="124419"/>
                  <a:pt x="-126900" y="122905"/>
                </a:cubicBezTo>
                <a:cubicBezTo>
                  <a:pt x="-107680" y="118714"/>
                  <a:pt x="-88459" y="114522"/>
                  <a:pt x="-73139" y="1026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</p:sp>
      <p:sp>
        <p:nvSpPr>
          <p:cNvPr id="151" name="SubTopic">
            <a:extLst>
              <a:ext uri="{FF2B5EF4-FFF2-40B4-BE49-F238E27FC236}">
                <a16:creationId xmlns="" xmlns:a16="http://schemas.microsoft.com/office/drawing/2014/main" id="{DDA9A4C5-840C-4C14-9D74-52F469A07D32}"/>
              </a:ext>
            </a:extLst>
          </p:cNvPr>
          <p:cNvSpPr/>
          <p:nvPr/>
        </p:nvSpPr>
        <p:spPr>
          <a:xfrm>
            <a:off x="9115386" y="5640220"/>
            <a:ext cx="1054653" cy="325224"/>
          </a:xfrm>
          <a:custGeom>
            <a:avLst/>
            <a:gdLst>
              <a:gd name="rtl" fmla="*/ 176908 w 3906076"/>
              <a:gd name="rtt" fmla="*/ 26320 h 470000"/>
              <a:gd name="rtr" fmla="*/ 3725408 w 3906076"/>
              <a:gd name="rtb" fmla="*/ 439920 h 470000"/>
            </a:gdLst>
            <a:ahLst/>
            <a:cxnLst/>
            <a:rect l="rtl" t="rtt" r="rtr" b="rtb"/>
            <a:pathLst>
              <a:path w="3906076" h="470000">
                <a:moveTo>
                  <a:pt x="235000" y="0"/>
                </a:moveTo>
                <a:lnTo>
                  <a:pt x="3671076" y="0"/>
                </a:lnTo>
                <a:cubicBezTo>
                  <a:pt x="3800866" y="0"/>
                  <a:pt x="3906076" y="105209"/>
                  <a:pt x="3906076" y="235000"/>
                </a:cubicBezTo>
                <a:cubicBezTo>
                  <a:pt x="3906076" y="364791"/>
                  <a:pt x="3800866" y="470000"/>
                  <a:pt x="3671076" y="470000"/>
                </a:cubicBezTo>
                <a:lnTo>
                  <a:pt x="235000" y="470000"/>
                </a:lnTo>
                <a:cubicBezTo>
                  <a:pt x="105209" y="470000"/>
                  <a:pt x="0" y="364791"/>
                  <a:pt x="0" y="235000"/>
                </a:cubicBezTo>
                <a:cubicBezTo>
                  <a:pt x="0" y="105209"/>
                  <a:pt x="105209" y="0"/>
                  <a:pt x="235000" y="0"/>
                </a:cubicBezTo>
                <a:close/>
              </a:path>
            </a:pathLst>
          </a:custGeom>
          <a:solidFill>
            <a:srgbClr val="FCEFE9"/>
          </a:solidFill>
          <a:ln w="9400" cap="flat">
            <a:solidFill>
              <a:srgbClr val="FFFFFF"/>
            </a:solidFill>
            <a:round/>
          </a:ln>
        </p:spPr>
        <p:txBody>
          <a:bodyPr wrap="square" lIns="0" tIns="0" rIns="0" bIns="22500" rtlCol="0" anchor="ctr"/>
          <a:lstStyle/>
          <a:p>
            <a:pPr algn="l">
              <a:lnSpc>
                <a:spcPct val="100000"/>
              </a:lnSpc>
            </a:pPr>
            <a:r>
              <a:rPr lang="en-US" sz="1300" err="1">
                <a:solidFill>
                  <a:srgbClr val="454545"/>
                </a:solidFill>
                <a:latin typeface="Nunito"/>
              </a:rPr>
              <a:t>Những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</a:t>
            </a:r>
            <a:r>
              <a:rPr lang="en-US" sz="1300" err="1">
                <a:solidFill>
                  <a:srgbClr val="454545"/>
                </a:solidFill>
                <a:latin typeface="Nunito"/>
              </a:rPr>
              <a:t>chú</a:t>
            </a:r>
            <a:r>
              <a:rPr lang="en-US" sz="1300">
                <a:solidFill>
                  <a:srgbClr val="454545"/>
                </a:solidFill>
                <a:latin typeface="Nunito"/>
              </a:rPr>
              <a:t> ý</a:t>
            </a:r>
            <a:endParaRPr sz="1300">
              <a:solidFill>
                <a:srgbClr val="454545"/>
              </a:solidFill>
              <a:latin typeface="Nunito"/>
            </a:endParaRPr>
          </a:p>
        </p:txBody>
      </p:sp>
      <p:sp>
        <p:nvSpPr>
          <p:cNvPr id="91" name="MainTopic">
            <a:extLst>
              <a:ext uri="{FF2B5EF4-FFF2-40B4-BE49-F238E27FC236}">
                <a16:creationId xmlns="" xmlns:a16="http://schemas.microsoft.com/office/drawing/2014/main" id="{140E850C-B528-4DA0-91C5-DA4E9172FF15}"/>
              </a:ext>
            </a:extLst>
          </p:cNvPr>
          <p:cNvSpPr/>
          <p:nvPr/>
        </p:nvSpPr>
        <p:spPr>
          <a:xfrm>
            <a:off x="374777" y="2976815"/>
            <a:ext cx="1813488" cy="1286594"/>
          </a:xfrm>
          <a:custGeom>
            <a:avLst/>
            <a:gdLst>
              <a:gd name="rtl" fmla="*/ 116953 w 1816867"/>
              <a:gd name="rtt" fmla="*/ 304925 h 848610"/>
              <a:gd name="rtr" fmla="*/ 1696154 w 1816867"/>
              <a:gd name="rtb" fmla="*/ 539925 h 848610"/>
            </a:gdLst>
            <a:ahLst/>
            <a:cxnLst/>
            <a:rect l="rtl" t="rtt" r="rtr" b="rtb"/>
            <a:pathLst>
              <a:path w="1816867" h="848610">
                <a:moveTo>
                  <a:pt x="0" y="424305"/>
                </a:moveTo>
                <a:cubicBezTo>
                  <a:pt x="0" y="189968"/>
                  <a:pt x="406720" y="0"/>
                  <a:pt x="908433" y="0"/>
                </a:cubicBezTo>
                <a:cubicBezTo>
                  <a:pt x="1410147" y="0"/>
                  <a:pt x="1816867" y="189968"/>
                  <a:pt x="1816867" y="424305"/>
                </a:cubicBezTo>
                <a:cubicBezTo>
                  <a:pt x="1816867" y="658642"/>
                  <a:pt x="1410147" y="848610"/>
                  <a:pt x="908433" y="848610"/>
                </a:cubicBezTo>
                <a:cubicBezTo>
                  <a:pt x="406720" y="848610"/>
                  <a:pt x="0" y="658642"/>
                  <a:pt x="0" y="42430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400" cap="flat">
            <a:solidFill>
              <a:srgbClr val="F795A5"/>
            </a:solidFill>
            <a:round/>
          </a:ln>
        </p:spPr>
        <p:txBody>
          <a:bodyPr wrap="none" lIns="0" tIns="0" rIns="0" bIns="22500" rtlCol="0"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Nunito ExtraBold"/>
              </a:rPr>
              <a:t>ĐỊA LÍ</a:t>
            </a:r>
          </a:p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Nunito ExtraBold"/>
              </a:rPr>
              <a:t>DÂN C</a:t>
            </a:r>
            <a:r>
              <a:rPr lang="vi-VN" sz="2400" b="1">
                <a:solidFill>
                  <a:schemeClr val="accent6">
                    <a:lumMod val="75000"/>
                  </a:schemeClr>
                </a:solidFill>
                <a:latin typeface="Nunito ExtraBold"/>
              </a:rPr>
              <a:t>Ư</a:t>
            </a:r>
            <a:endParaRPr sz="2400" b="1">
              <a:solidFill>
                <a:schemeClr val="accent6">
                  <a:lumMod val="75000"/>
                </a:schemeClr>
              </a:solidFill>
              <a:latin typeface="Nunito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9206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000733" y="1052469"/>
            <a:ext cx="6310313" cy="5365750"/>
            <a:chOff x="1365362" y="1190172"/>
            <a:chExt cx="6310086" cy="5366751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365362" y="1190172"/>
              <a:ext cx="6310086" cy="1748660"/>
              <a:chOff x="1728357" y="1304449"/>
              <a:chExt cx="5477985" cy="1518067"/>
            </a:xfrm>
          </p:grpSpPr>
          <p:grpSp>
            <p:nvGrpSpPr>
              <p:cNvPr id="24" name="Group 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29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Rectangle 29"/>
                <p:cNvSpPr/>
                <p:nvPr/>
              </p:nvSpPr>
              <p:spPr>
                <a:xfrm>
                  <a:off x="2286492" y="1454697"/>
                  <a:ext cx="4640094" cy="1250223"/>
                </a:xfrm>
                <a:prstGeom prst="rect">
                  <a:avLst/>
                </a:prstGeom>
                <a:solidFill>
                  <a:srgbClr val="7030A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392606" y="1560834"/>
                  <a:ext cx="4443025" cy="102967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26" name="Right Triangle 25"/>
                <p:cNvSpPr/>
                <p:nvPr/>
              </p:nvSpPr>
              <p:spPr>
                <a:xfrm flipH="1">
                  <a:off x="2114228" y="2473345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Right Triangle 26"/>
                <p:cNvSpPr/>
                <p:nvPr/>
              </p:nvSpPr>
              <p:spPr>
                <a:xfrm flipH="1">
                  <a:off x="3449616" y="1304449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Trapezoid 2"/>
                <p:cNvSpPr/>
                <p:nvPr/>
              </p:nvSpPr>
              <p:spPr>
                <a:xfrm rot="19191503">
                  <a:off x="1728357" y="1570484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21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2286492" y="1455304"/>
                  <a:ext cx="4640094" cy="1250224"/>
                </a:xfrm>
                <a:prstGeom prst="rect">
                  <a:avLst/>
                </a:prstGeom>
                <a:solidFill>
                  <a:srgbClr val="C000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392606" y="1561442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50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18" name="Right Triangle 17"/>
                <p:cNvSpPr/>
                <p:nvPr/>
              </p:nvSpPr>
              <p:spPr>
                <a:xfrm flipH="1">
                  <a:off x="2114228" y="2473953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" name="Right Triangle 18"/>
                <p:cNvSpPr/>
                <p:nvPr/>
              </p:nvSpPr>
              <p:spPr>
                <a:xfrm flipH="1">
                  <a:off x="3449616" y="1305057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" name="Trapezoid 2"/>
                <p:cNvSpPr/>
                <p:nvPr/>
              </p:nvSpPr>
              <p:spPr>
                <a:xfrm rot="19191503">
                  <a:off x="1728357" y="1571091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365362" y="4808263"/>
              <a:ext cx="6310086" cy="1748660"/>
              <a:chOff x="1728357" y="1304449"/>
              <a:chExt cx="5477985" cy="1518067"/>
            </a:xfrm>
          </p:grpSpPr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13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2286492" y="1455127"/>
                  <a:ext cx="4640094" cy="1250224"/>
                </a:xfrm>
                <a:prstGeom prst="rect">
                  <a:avLst/>
                </a:prstGeom>
                <a:solidFill>
                  <a:srgbClr val="006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392606" y="1561266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68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10" name="Right Triangle 9"/>
                <p:cNvSpPr/>
                <p:nvPr/>
              </p:nvSpPr>
              <p:spPr>
                <a:xfrm flipH="1">
                  <a:off x="2114228" y="2473777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" name="Right Triangle 10"/>
                <p:cNvSpPr/>
                <p:nvPr/>
              </p:nvSpPr>
              <p:spPr>
                <a:xfrm flipH="1">
                  <a:off x="3449616" y="1304881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" name="Trapezoid 2"/>
                <p:cNvSpPr/>
                <p:nvPr/>
              </p:nvSpPr>
              <p:spPr>
                <a:xfrm rot="19191503">
                  <a:off x="1728357" y="1570914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2" name="5-Point Star 31"/>
          <p:cNvSpPr/>
          <p:nvPr/>
        </p:nvSpPr>
        <p:spPr bwMode="auto">
          <a:xfrm>
            <a:off x="8136651" y="3440439"/>
            <a:ext cx="561975" cy="568325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8174971" y="5285983"/>
            <a:ext cx="617269" cy="455157"/>
            <a:chOff x="5210175" y="2278856"/>
            <a:chExt cx="235744" cy="173831"/>
          </a:xfrm>
          <a:solidFill>
            <a:srgbClr val="006600"/>
          </a:solidFill>
        </p:grpSpPr>
        <p:sp>
          <p:nvSpPr>
            <p:cNvPr id="34" name="Frame 33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95582" y="1544686"/>
            <a:ext cx="638779" cy="718295"/>
            <a:chOff x="4290008" y="4767262"/>
            <a:chExt cx="902113" cy="1014412"/>
          </a:xfrm>
          <a:solidFill>
            <a:srgbClr val="7030A0"/>
          </a:solidFill>
        </p:grpSpPr>
        <p:sp>
          <p:nvSpPr>
            <p:cNvPr id="37" name="Freeform 36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5" name="Rectangle 56"/>
          <p:cNvSpPr>
            <a:spLocks noChangeArrowheads="1"/>
          </p:cNvSpPr>
          <p:nvPr/>
        </p:nvSpPr>
        <p:spPr bwMode="auto">
          <a:xfrm>
            <a:off x="4484812" y="1438951"/>
            <a:ext cx="4221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Đặc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điểm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</a:t>
            </a:r>
            <a:r>
              <a:rPr lang="en-US" altLang="zh-CN" sz="2800" b="1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2800" b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bố</a:t>
            </a:r>
            <a:r>
              <a:rPr lang="en-US" altLang="zh-CN" sz="2800" b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cư</a:t>
            </a:r>
            <a:endParaRPr lang="zh-CN" altLang="en-US" sz="2800" b="1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08122" y="1438951"/>
            <a:ext cx="36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20440" y="3239565"/>
            <a:ext cx="45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65908" y="5038559"/>
            <a:ext cx="63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03779" y="3462522"/>
            <a:ext cx="3988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Lao </a:t>
            </a:r>
            <a:r>
              <a:rPr lang="en-US" altLang="zh-CN" sz="2800" b="1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động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việc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làm</a:t>
            </a:r>
            <a:endParaRPr lang="zh-CN" altLang="en-US" sz="2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82502" y="5249953"/>
            <a:ext cx="2920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800" b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Đô</a:t>
            </a:r>
            <a:r>
              <a:rPr lang="en-US" altLang="zh-CN" sz="2800" b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thị</a:t>
            </a:r>
            <a:r>
              <a:rPr lang="en-US" altLang="zh-CN" sz="2800" b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hóa</a:t>
            </a:r>
            <a:endParaRPr lang="zh-CN" altLang="en-US" sz="2800" b="1">
              <a:solidFill>
                <a:srgbClr val="0066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86952" y="60848"/>
            <a:ext cx="660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 ĐỀ: ĐỊA LÍ DÂN CƯ</a:t>
            </a:r>
            <a:endParaRPr lang="vi-VN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645076" y="622236"/>
            <a:ext cx="5035461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9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000733" y="1052469"/>
            <a:ext cx="6310313" cy="5365750"/>
            <a:chOff x="1365362" y="1190172"/>
            <a:chExt cx="6310086" cy="5366751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365362" y="1190172"/>
              <a:ext cx="6310086" cy="1748660"/>
              <a:chOff x="1728357" y="1304449"/>
              <a:chExt cx="5477985" cy="1518067"/>
            </a:xfrm>
          </p:grpSpPr>
          <p:grpSp>
            <p:nvGrpSpPr>
              <p:cNvPr id="24" name="Group 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29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Rectangle 29"/>
                <p:cNvSpPr/>
                <p:nvPr/>
              </p:nvSpPr>
              <p:spPr>
                <a:xfrm>
                  <a:off x="2286492" y="1454697"/>
                  <a:ext cx="4640094" cy="1250223"/>
                </a:xfrm>
                <a:prstGeom prst="rect">
                  <a:avLst/>
                </a:prstGeom>
                <a:solidFill>
                  <a:srgbClr val="7030A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392606" y="1560834"/>
                  <a:ext cx="4443025" cy="102967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26" name="Right Triangle 25"/>
                <p:cNvSpPr/>
                <p:nvPr/>
              </p:nvSpPr>
              <p:spPr>
                <a:xfrm flipH="1">
                  <a:off x="2114228" y="2473345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Right Triangle 26"/>
                <p:cNvSpPr/>
                <p:nvPr/>
              </p:nvSpPr>
              <p:spPr>
                <a:xfrm flipH="1">
                  <a:off x="3449616" y="1304449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Trapezoid 2"/>
                <p:cNvSpPr/>
                <p:nvPr/>
              </p:nvSpPr>
              <p:spPr>
                <a:xfrm rot="19191503">
                  <a:off x="1728357" y="1570484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21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2286492" y="1455304"/>
                  <a:ext cx="4640094" cy="1250224"/>
                </a:xfrm>
                <a:prstGeom prst="rect">
                  <a:avLst/>
                </a:prstGeom>
                <a:solidFill>
                  <a:srgbClr val="C000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392606" y="1561442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50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18" name="Right Triangle 17"/>
                <p:cNvSpPr/>
                <p:nvPr/>
              </p:nvSpPr>
              <p:spPr>
                <a:xfrm flipH="1">
                  <a:off x="2114228" y="2473953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" name="Right Triangle 18"/>
                <p:cNvSpPr/>
                <p:nvPr/>
              </p:nvSpPr>
              <p:spPr>
                <a:xfrm flipH="1">
                  <a:off x="3449616" y="1305057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" name="Trapezoid 2"/>
                <p:cNvSpPr/>
                <p:nvPr/>
              </p:nvSpPr>
              <p:spPr>
                <a:xfrm rot="19191503">
                  <a:off x="1728357" y="1571091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365362" y="4808263"/>
              <a:ext cx="6310086" cy="1748660"/>
              <a:chOff x="1728357" y="1304449"/>
              <a:chExt cx="5477985" cy="1518067"/>
            </a:xfrm>
          </p:grpSpPr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1803761" y="1455127"/>
                <a:ext cx="5402581" cy="1367389"/>
                <a:chOff x="1803761" y="1455127"/>
                <a:chExt cx="5402581" cy="1367389"/>
              </a:xfrm>
            </p:grpSpPr>
            <p:pic>
              <p:nvPicPr>
                <p:cNvPr id="13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2286492" y="1455127"/>
                  <a:ext cx="4640094" cy="1250224"/>
                </a:xfrm>
                <a:prstGeom prst="rect">
                  <a:avLst/>
                </a:prstGeom>
                <a:solidFill>
                  <a:srgbClr val="006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392606" y="1561265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68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10" name="Right Triangle 9"/>
                <p:cNvSpPr/>
                <p:nvPr/>
              </p:nvSpPr>
              <p:spPr>
                <a:xfrm flipH="1">
                  <a:off x="2114228" y="2473777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" name="Right Triangle 10"/>
                <p:cNvSpPr/>
                <p:nvPr/>
              </p:nvSpPr>
              <p:spPr>
                <a:xfrm flipH="1">
                  <a:off x="3449616" y="1304881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" name="Trapezoid 2"/>
                <p:cNvSpPr/>
                <p:nvPr/>
              </p:nvSpPr>
              <p:spPr>
                <a:xfrm rot="19191503">
                  <a:off x="1728357" y="1570914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2" name="5-Point Star 31"/>
          <p:cNvSpPr/>
          <p:nvPr/>
        </p:nvSpPr>
        <p:spPr bwMode="auto">
          <a:xfrm>
            <a:off x="8136651" y="3440439"/>
            <a:ext cx="561975" cy="568325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8174971" y="5285983"/>
            <a:ext cx="617269" cy="455157"/>
            <a:chOff x="5210175" y="2278856"/>
            <a:chExt cx="235744" cy="173831"/>
          </a:xfrm>
          <a:solidFill>
            <a:srgbClr val="006600"/>
          </a:solidFill>
        </p:grpSpPr>
        <p:sp>
          <p:nvSpPr>
            <p:cNvPr id="34" name="Frame 33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95582" y="1544686"/>
            <a:ext cx="638779" cy="718295"/>
            <a:chOff x="4290008" y="4767262"/>
            <a:chExt cx="902113" cy="1014412"/>
          </a:xfrm>
          <a:solidFill>
            <a:srgbClr val="7030A0"/>
          </a:solidFill>
        </p:grpSpPr>
        <p:sp>
          <p:nvSpPr>
            <p:cNvPr id="37" name="Freeform 36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5" name="Rectangle 56"/>
          <p:cNvSpPr>
            <a:spLocks noChangeArrowheads="1"/>
          </p:cNvSpPr>
          <p:nvPr/>
        </p:nvSpPr>
        <p:spPr bwMode="auto">
          <a:xfrm>
            <a:off x="4484812" y="1438951"/>
            <a:ext cx="4221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Đặc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điểm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</a:t>
            </a:r>
            <a:r>
              <a:rPr lang="en-US" altLang="zh-CN" sz="2800" b="1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2800" b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bố</a:t>
            </a:r>
            <a:r>
              <a:rPr lang="en-US" altLang="zh-CN" sz="2800" b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cư</a:t>
            </a:r>
            <a:endParaRPr lang="zh-CN" altLang="en-US" sz="2800" b="1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08122" y="1438951"/>
            <a:ext cx="36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20440" y="3239565"/>
            <a:ext cx="45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65908" y="5038559"/>
            <a:ext cx="63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86438" y="3440439"/>
            <a:ext cx="3988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Lao </a:t>
            </a:r>
            <a:r>
              <a:rPr lang="en-US" altLang="zh-CN" sz="2800" b="1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động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việc</a:t>
            </a:r>
            <a:r>
              <a:rPr lang="en-US" altLang="zh-CN" sz="2800" b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làm</a:t>
            </a:r>
            <a:endParaRPr lang="zh-CN" altLang="en-US" sz="2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82502" y="5249953"/>
            <a:ext cx="2920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800" b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Đô</a:t>
            </a:r>
            <a:r>
              <a:rPr lang="en-US" altLang="zh-CN" sz="2800" b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thị</a:t>
            </a:r>
            <a:r>
              <a:rPr lang="en-US" altLang="zh-CN" sz="2800" b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err="1" smtClean="0">
                <a:solidFill>
                  <a:srgbClr val="0066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hóa</a:t>
            </a:r>
            <a:endParaRPr lang="zh-CN" altLang="en-US" sz="2800" b="1">
              <a:solidFill>
                <a:srgbClr val="0066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86952" y="60848"/>
            <a:ext cx="660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 ĐỀ: ĐỊA LÍ DÂN CƯ</a:t>
            </a:r>
            <a:endParaRPr lang="vi-VN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196608" y="643615"/>
            <a:ext cx="5035461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2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04417" y="174172"/>
            <a:ext cx="4540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TỰ HỌC</a:t>
            </a:r>
            <a:endParaRPr lang="en-US" sz="32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108" y="1990070"/>
            <a:ext cx="1073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60" y="3205094"/>
            <a:ext cx="10739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trắc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chuyên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tuyến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OLM.</a:t>
            </a:r>
          </a:p>
          <a:p>
            <a:endParaRPr lang="en-US" sz="24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tầm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khảo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06729" y="691304"/>
            <a:ext cx="326026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3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9206" y="4493317"/>
            <a:ext cx="79610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itchFamily="34" charset="0"/>
                <a:cs typeface="Arial" pitchFamily="34" charset="0"/>
              </a:rPr>
              <a:t>TRAO ĐỔI, THẢO LUẬN</a:t>
            </a:r>
            <a:endParaRPr lang="en-US" sz="5400" b="1" cap="none" spc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04417" y="174172"/>
            <a:ext cx="4540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LIÊN HỆ</a:t>
            </a:r>
            <a:endParaRPr lang="en-US" sz="32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108" y="1990070"/>
            <a:ext cx="1073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 viên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Nguyễn Bá Đoàn</a:t>
            </a:r>
            <a:endParaRPr lang="en-US" sz="24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108" y="2610734"/>
            <a:ext cx="10739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SĐT/Zalo: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0976.831.838</a:t>
            </a:r>
            <a:endParaRPr lang="en-US" sz="24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ail: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nguyenbadoanc3tt3@bacninh.edu.vn</a:t>
            </a:r>
            <a:endParaRPr lang="en-US" sz="24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Facebook: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www.facebook.com/profile.php?id=100013521251889</a:t>
            </a:r>
            <a:endParaRPr lang="en-US" sz="24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06729" y="749211"/>
            <a:ext cx="326026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9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299" cy="68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5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096000" y="593558"/>
            <a:ext cx="16043" cy="59195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22629" y="1731830"/>
            <a:ext cx="6539335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5895738" y="1531555"/>
            <a:ext cx="428232" cy="42823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967088" y="1596974"/>
            <a:ext cx="285533" cy="297108"/>
          </a:xfrm>
          <a:prstGeom prst="flowChartConnector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77638" y="3505196"/>
            <a:ext cx="6636327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22618" y="5140040"/>
            <a:ext cx="6539346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4646310" y="600188"/>
            <a:ext cx="10310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Comic Sans MS" pitchFamily="66" charset="0"/>
              </a:rPr>
              <a:t>0</a:t>
            </a:r>
            <a:r>
              <a:rPr lang="vi-VN" sz="5400" b="1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  <a:endParaRPr lang="en-US" sz="4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" name="TextBox 86"/>
          <p:cNvSpPr txBox="1">
            <a:spLocks noChangeArrowheads="1"/>
          </p:cNvSpPr>
          <p:nvPr/>
        </p:nvSpPr>
        <p:spPr bwMode="auto">
          <a:xfrm>
            <a:off x="6944994" y="2035980"/>
            <a:ext cx="10691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Comic Sans MS" pitchFamily="66" charset="0"/>
              </a:rPr>
              <a:t>0</a:t>
            </a:r>
            <a:r>
              <a:rPr lang="vi-VN" sz="5400" b="1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en-US" sz="48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9" name="TextBox 86"/>
          <p:cNvSpPr txBox="1">
            <a:spLocks noChangeArrowheads="1"/>
          </p:cNvSpPr>
          <p:nvPr/>
        </p:nvSpPr>
        <p:spPr bwMode="auto">
          <a:xfrm>
            <a:off x="4240493" y="3817009"/>
            <a:ext cx="10691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Comic Sans MS" pitchFamily="66" charset="0"/>
              </a:rPr>
              <a:t>03</a:t>
            </a:r>
            <a:endParaRPr lang="en-US" sz="4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" name="TextBox 86"/>
          <p:cNvSpPr txBox="1">
            <a:spLocks noChangeArrowheads="1"/>
          </p:cNvSpPr>
          <p:nvPr/>
        </p:nvSpPr>
        <p:spPr bwMode="auto">
          <a:xfrm>
            <a:off x="6971759" y="5526846"/>
            <a:ext cx="10691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Comic Sans MS" pitchFamily="66" charset="0"/>
              </a:rPr>
              <a:t>0</a:t>
            </a:r>
            <a:r>
              <a:rPr lang="vi-VN" sz="5400" b="1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en-US" sz="48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58196" y="2213836"/>
            <a:ext cx="4069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000" b="1" err="1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Câu</a:t>
            </a:r>
            <a:r>
              <a:rPr lang="en-US" altLang="zh-CN" sz="3000" b="1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err="1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hỏi</a:t>
            </a:r>
            <a:r>
              <a:rPr lang="en-US" altLang="zh-CN" sz="3000" b="1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luyện tập</a:t>
            </a:r>
            <a:endParaRPr lang="zh-CN" altLang="en-US" sz="3000" b="1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5897529" y="3254566"/>
            <a:ext cx="428232" cy="42823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943827" y="3323501"/>
            <a:ext cx="335367" cy="29710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5876014" y="4922001"/>
            <a:ext cx="428232" cy="42823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5948728" y="4983546"/>
            <a:ext cx="285533" cy="297108"/>
          </a:xfrm>
          <a:prstGeom prst="flowChartConnector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82499" y="5705900"/>
            <a:ext cx="39105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err="1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Trao</a:t>
            </a:r>
            <a:r>
              <a:rPr lang="en-US" altLang="zh-CN" sz="3000" b="1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err="1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đổi</a:t>
            </a:r>
            <a:r>
              <a:rPr lang="en-US" altLang="zh-CN" sz="3000" b="1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000" b="1" err="1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thảo</a:t>
            </a:r>
            <a:r>
              <a:rPr lang="en-US" altLang="zh-CN" sz="3000" b="1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err="1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luận</a:t>
            </a:r>
            <a:endParaRPr lang="zh-CN" altLang="en-US" sz="3000" b="1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25121" y="3985909"/>
            <a:ext cx="3880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000" b="1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Hướng</a:t>
            </a:r>
            <a:r>
              <a:rPr lang="en-US" altLang="zh-CN" sz="30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dẫn</a:t>
            </a:r>
            <a:r>
              <a:rPr lang="en-US" altLang="zh-CN" sz="30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0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endParaRPr lang="zh-CN" altLang="en-US" sz="3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gray">
          <a:xfrm>
            <a:off x="33024" y="389861"/>
            <a:ext cx="2408895" cy="1540042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gray">
          <a:xfrm>
            <a:off x="212069" y="522581"/>
            <a:ext cx="2053390" cy="1267327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04601C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gray">
          <a:xfrm>
            <a:off x="363544" y="780699"/>
            <a:ext cx="180566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err="1" smtClean="0">
                <a:solidFill>
                  <a:srgbClr val="FFFF00"/>
                </a:solidFill>
                <a:latin typeface="Arial" charset="0"/>
              </a:rPr>
              <a:t>CẤU</a:t>
            </a:r>
            <a:r>
              <a:rPr lang="en-US" sz="2400" b="1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charset="0"/>
              </a:rPr>
              <a:t>TRÚC</a:t>
            </a:r>
            <a:r>
              <a:rPr lang="vi-VN" sz="2400" b="1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 eaLnBrk="0" hangingPunct="0"/>
            <a:r>
              <a:rPr lang="vi-VN" sz="2400" b="1" smtClean="0">
                <a:solidFill>
                  <a:srgbClr val="FFFF00"/>
                </a:solidFill>
                <a:latin typeface="Arial" charset="0"/>
              </a:rPr>
              <a:t>BÀI HỌC</a:t>
            </a:r>
            <a:endParaRPr lang="en-US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3088" y="772532"/>
            <a:ext cx="52557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Khái</a:t>
            </a:r>
            <a:r>
              <a:rPr lang="en-US" altLang="zh-CN" sz="30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quát</a:t>
            </a:r>
            <a:r>
              <a:rPr lang="en-US" altLang="zh-CN" sz="30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kiến</a:t>
            </a:r>
            <a:r>
              <a:rPr lang="en-US" altLang="zh-CN" sz="30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thức</a:t>
            </a:r>
            <a:r>
              <a:rPr lang="en-US" altLang="zh-CN" sz="30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cơ</a:t>
            </a:r>
            <a:r>
              <a:rPr lang="en-US" altLang="zh-CN" sz="30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b="1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</a:t>
            </a:r>
            <a:endParaRPr lang="zh-CN" altLang="en-US" sz="3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>
            <a:extLst>
              <a:ext uri="{FF2B5EF4-FFF2-40B4-BE49-F238E27FC236}">
                <a16:creationId xmlns="" xmlns:a16="http://schemas.microsoft.com/office/drawing/2014/main" id="{1D050915-37D9-45F6-A0ED-38538855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B45C23C-EA98-47C9-8C3E-C469773CCCD1}"/>
              </a:ext>
            </a:extLst>
          </p:cNvPr>
          <p:cNvSpPr/>
          <p:nvPr/>
        </p:nvSpPr>
        <p:spPr>
          <a:xfrm>
            <a:off x="2440552" y="4734718"/>
            <a:ext cx="9448800" cy="896938"/>
          </a:xfrm>
          <a:custGeom>
            <a:avLst/>
            <a:gdLst>
              <a:gd name="connsiteX0" fmla="*/ 0 w 7258096"/>
              <a:gd name="connsiteY0" fmla="*/ 149291 h 895727"/>
              <a:gd name="connsiteX1" fmla="*/ 149291 w 7258096"/>
              <a:gd name="connsiteY1" fmla="*/ 0 h 895727"/>
              <a:gd name="connsiteX2" fmla="*/ 7108805 w 7258096"/>
              <a:gd name="connsiteY2" fmla="*/ 0 h 895727"/>
              <a:gd name="connsiteX3" fmla="*/ 7258096 w 7258096"/>
              <a:gd name="connsiteY3" fmla="*/ 149291 h 895727"/>
              <a:gd name="connsiteX4" fmla="*/ 7258096 w 7258096"/>
              <a:gd name="connsiteY4" fmla="*/ 746436 h 895727"/>
              <a:gd name="connsiteX5" fmla="*/ 7108805 w 7258096"/>
              <a:gd name="connsiteY5" fmla="*/ 895727 h 895727"/>
              <a:gd name="connsiteX6" fmla="*/ 149291 w 7258096"/>
              <a:gd name="connsiteY6" fmla="*/ 895727 h 895727"/>
              <a:gd name="connsiteX7" fmla="*/ 0 w 7258096"/>
              <a:gd name="connsiteY7" fmla="*/ 746436 h 895727"/>
              <a:gd name="connsiteX8" fmla="*/ 0 w 7258096"/>
              <a:gd name="connsiteY8" fmla="*/ 149291 h 89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8096" h="895727">
                <a:moveTo>
                  <a:pt x="0" y="149291"/>
                </a:moveTo>
                <a:cubicBezTo>
                  <a:pt x="0" y="66840"/>
                  <a:pt x="66840" y="0"/>
                  <a:pt x="149291" y="0"/>
                </a:cubicBezTo>
                <a:lnTo>
                  <a:pt x="7108805" y="0"/>
                </a:lnTo>
                <a:cubicBezTo>
                  <a:pt x="7191256" y="0"/>
                  <a:pt x="7258096" y="66840"/>
                  <a:pt x="7258096" y="149291"/>
                </a:cubicBezTo>
                <a:lnTo>
                  <a:pt x="7258096" y="746436"/>
                </a:lnTo>
                <a:cubicBezTo>
                  <a:pt x="7258096" y="828887"/>
                  <a:pt x="7191256" y="895727"/>
                  <a:pt x="7108805" y="895727"/>
                </a:cubicBezTo>
                <a:lnTo>
                  <a:pt x="149291" y="895727"/>
                </a:lnTo>
                <a:cubicBezTo>
                  <a:pt x="66840" y="895727"/>
                  <a:pt x="0" y="828887"/>
                  <a:pt x="0" y="746436"/>
                </a:cubicBezTo>
                <a:lnTo>
                  <a:pt x="0" y="1492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4696" tIns="184696" rIns="184696" bIns="184696" spcCol="1270" anchor="ctr"/>
          <a:lstStyle/>
          <a:p>
            <a:pPr algn="ctr" defTabSz="1644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000">
              <a:solidFill>
                <a:srgbClr val="0F13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2D8D94A1-4B14-431C-A876-E8104DF8B790}"/>
              </a:ext>
            </a:extLst>
          </p:cNvPr>
          <p:cNvSpPr/>
          <p:nvPr/>
        </p:nvSpPr>
        <p:spPr>
          <a:xfrm>
            <a:off x="2209800" y="1402080"/>
            <a:ext cx="9753600" cy="1490433"/>
          </a:xfrm>
          <a:custGeom>
            <a:avLst/>
            <a:gdLst>
              <a:gd name="connsiteX0" fmla="*/ 0 w 7258096"/>
              <a:gd name="connsiteY0" fmla="*/ 149291 h 895727"/>
              <a:gd name="connsiteX1" fmla="*/ 149291 w 7258096"/>
              <a:gd name="connsiteY1" fmla="*/ 0 h 895727"/>
              <a:gd name="connsiteX2" fmla="*/ 7108805 w 7258096"/>
              <a:gd name="connsiteY2" fmla="*/ 0 h 895727"/>
              <a:gd name="connsiteX3" fmla="*/ 7258096 w 7258096"/>
              <a:gd name="connsiteY3" fmla="*/ 149291 h 895727"/>
              <a:gd name="connsiteX4" fmla="*/ 7258096 w 7258096"/>
              <a:gd name="connsiteY4" fmla="*/ 746436 h 895727"/>
              <a:gd name="connsiteX5" fmla="*/ 7108805 w 7258096"/>
              <a:gd name="connsiteY5" fmla="*/ 895727 h 895727"/>
              <a:gd name="connsiteX6" fmla="*/ 149291 w 7258096"/>
              <a:gd name="connsiteY6" fmla="*/ 895727 h 895727"/>
              <a:gd name="connsiteX7" fmla="*/ 0 w 7258096"/>
              <a:gd name="connsiteY7" fmla="*/ 746436 h 895727"/>
              <a:gd name="connsiteX8" fmla="*/ 0 w 7258096"/>
              <a:gd name="connsiteY8" fmla="*/ 149291 h 89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8096" h="895727">
                <a:moveTo>
                  <a:pt x="0" y="149291"/>
                </a:moveTo>
                <a:cubicBezTo>
                  <a:pt x="0" y="66840"/>
                  <a:pt x="66840" y="0"/>
                  <a:pt x="149291" y="0"/>
                </a:cubicBezTo>
                <a:lnTo>
                  <a:pt x="7108805" y="0"/>
                </a:lnTo>
                <a:cubicBezTo>
                  <a:pt x="7191256" y="0"/>
                  <a:pt x="7258096" y="66840"/>
                  <a:pt x="7258096" y="149291"/>
                </a:cubicBezTo>
                <a:lnTo>
                  <a:pt x="7258096" y="746436"/>
                </a:lnTo>
                <a:cubicBezTo>
                  <a:pt x="7258096" y="828887"/>
                  <a:pt x="7191256" y="895727"/>
                  <a:pt x="7108805" y="895727"/>
                </a:cubicBezTo>
                <a:lnTo>
                  <a:pt x="149291" y="895727"/>
                </a:lnTo>
                <a:cubicBezTo>
                  <a:pt x="66840" y="895727"/>
                  <a:pt x="0" y="828887"/>
                  <a:pt x="0" y="746436"/>
                </a:cubicBezTo>
                <a:lnTo>
                  <a:pt x="0" y="1492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4696" tIns="184696" rIns="184696" bIns="184696" spcCol="1270" anchor="ctr"/>
          <a:lstStyle/>
          <a:p>
            <a:pPr defTabSz="1644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644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1644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Lao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defTabSz="164465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solidFill>
                <a:srgbClr val="0F13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C7D53FB8-D4F5-4E66-AEC6-192AD4698255}"/>
              </a:ext>
            </a:extLst>
          </p:cNvPr>
          <p:cNvSpPr/>
          <p:nvPr/>
        </p:nvSpPr>
        <p:spPr>
          <a:xfrm>
            <a:off x="2780505" y="3423620"/>
            <a:ext cx="9182895" cy="895350"/>
          </a:xfrm>
          <a:custGeom>
            <a:avLst/>
            <a:gdLst>
              <a:gd name="connsiteX0" fmla="*/ 0 w 7258096"/>
              <a:gd name="connsiteY0" fmla="*/ 149291 h 895727"/>
              <a:gd name="connsiteX1" fmla="*/ 149291 w 7258096"/>
              <a:gd name="connsiteY1" fmla="*/ 0 h 895727"/>
              <a:gd name="connsiteX2" fmla="*/ 7108805 w 7258096"/>
              <a:gd name="connsiteY2" fmla="*/ 0 h 895727"/>
              <a:gd name="connsiteX3" fmla="*/ 7258096 w 7258096"/>
              <a:gd name="connsiteY3" fmla="*/ 149291 h 895727"/>
              <a:gd name="connsiteX4" fmla="*/ 7258096 w 7258096"/>
              <a:gd name="connsiteY4" fmla="*/ 746436 h 895727"/>
              <a:gd name="connsiteX5" fmla="*/ 7108805 w 7258096"/>
              <a:gd name="connsiteY5" fmla="*/ 895727 h 895727"/>
              <a:gd name="connsiteX6" fmla="*/ 149291 w 7258096"/>
              <a:gd name="connsiteY6" fmla="*/ 895727 h 895727"/>
              <a:gd name="connsiteX7" fmla="*/ 0 w 7258096"/>
              <a:gd name="connsiteY7" fmla="*/ 746436 h 895727"/>
              <a:gd name="connsiteX8" fmla="*/ 0 w 7258096"/>
              <a:gd name="connsiteY8" fmla="*/ 149291 h 89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8096" h="895727">
                <a:moveTo>
                  <a:pt x="0" y="149291"/>
                </a:moveTo>
                <a:cubicBezTo>
                  <a:pt x="0" y="66840"/>
                  <a:pt x="66840" y="0"/>
                  <a:pt x="149291" y="0"/>
                </a:cubicBezTo>
                <a:lnTo>
                  <a:pt x="7108805" y="0"/>
                </a:lnTo>
                <a:cubicBezTo>
                  <a:pt x="7191256" y="0"/>
                  <a:pt x="7258096" y="66840"/>
                  <a:pt x="7258096" y="149291"/>
                </a:cubicBezTo>
                <a:lnTo>
                  <a:pt x="7258096" y="746436"/>
                </a:lnTo>
                <a:cubicBezTo>
                  <a:pt x="7258096" y="828887"/>
                  <a:pt x="7191256" y="895727"/>
                  <a:pt x="7108805" y="895727"/>
                </a:cubicBezTo>
                <a:lnTo>
                  <a:pt x="149291" y="895727"/>
                </a:lnTo>
                <a:cubicBezTo>
                  <a:pt x="66840" y="895727"/>
                  <a:pt x="0" y="828887"/>
                  <a:pt x="0" y="746436"/>
                </a:cubicBezTo>
                <a:lnTo>
                  <a:pt x="0" y="1492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4696" tIns="184696" rIns="184696" bIns="184696" spcCol="1270" anchor="ctr"/>
          <a:lstStyle/>
          <a:p>
            <a:pPr algn="ctr" defTabSz="1644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smtClean="0">
                <a:solidFill>
                  <a:srgbClr val="0F13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Atlat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0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81B3B427-D84F-4C50-807F-5896CC8076CC}"/>
              </a:ext>
            </a:extLst>
          </p:cNvPr>
          <p:cNvSpPr/>
          <p:nvPr/>
        </p:nvSpPr>
        <p:spPr>
          <a:xfrm>
            <a:off x="318784" y="1226343"/>
            <a:ext cx="3276600" cy="4405313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BD3A6D-29CA-4822-B51A-DDAC878A71B9}"/>
              </a:ext>
            </a:extLst>
          </p:cNvPr>
          <p:cNvSpPr txBox="1"/>
          <p:nvPr/>
        </p:nvSpPr>
        <p:spPr>
          <a:xfrm>
            <a:off x="1475767" y="3689042"/>
            <a:ext cx="11430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/>
              <a:t>MỤC TIÊU</a:t>
            </a:r>
          </a:p>
        </p:txBody>
      </p:sp>
      <p:pic>
        <p:nvPicPr>
          <p:cNvPr id="11274" name="Picture 2" descr="Image result for earth clipart">
            <a:extLst>
              <a:ext uri="{FF2B5EF4-FFF2-40B4-BE49-F238E27FC236}">
                <a16:creationId xmlns="" xmlns:a16="http://schemas.microsoft.com/office/drawing/2014/main" id="{EE98AA22-AC56-4DD4-B9A1-2CAC1C7FA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44195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620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>
            <a:extLst>
              <a:ext uri="{FF2B5EF4-FFF2-40B4-BE49-F238E27FC236}">
                <a16:creationId xmlns="" xmlns:a16="http://schemas.microsoft.com/office/drawing/2014/main" id="{7AF7646E-236C-45F1-BA20-ABED290F1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2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2">
            <a:extLst>
              <a:ext uri="{FF2B5EF4-FFF2-40B4-BE49-F238E27FC236}">
                <a16:creationId xmlns="" xmlns:a16="http://schemas.microsoft.com/office/drawing/2014/main" id="{2B11DFA4-458B-49FA-B8D5-8292856A7F6F}"/>
              </a:ext>
            </a:extLst>
          </p:cNvPr>
          <p:cNvGrpSpPr>
            <a:grpSpLocks/>
          </p:cNvGrpSpPr>
          <p:nvPr/>
        </p:nvGrpSpPr>
        <p:grpSpPr bwMode="auto">
          <a:xfrm>
            <a:off x="4951413" y="1247775"/>
            <a:ext cx="2857500" cy="4367308"/>
            <a:chOff x="6378349" y="1467303"/>
            <a:chExt cx="3149600" cy="4808523"/>
          </a:xfrm>
        </p:grpSpPr>
        <p:sp>
          <p:nvSpPr>
            <p:cNvPr id="18442" name="TextBox 17">
              <a:extLst>
                <a:ext uri="{FF2B5EF4-FFF2-40B4-BE49-F238E27FC236}">
                  <a16:creationId xmlns="" xmlns:a16="http://schemas.microsoft.com/office/drawing/2014/main" id="{B7BC97C9-CD77-41E9-ABF5-6D37425AD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5525" y="5920013"/>
              <a:ext cx="3005137" cy="35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="1" err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Atlat</a:t>
              </a:r>
              <a:r>
                <a:rPr lang="en-US" altLang="en-US" sz="1500" b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500" b="1" err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altLang="en-US" sz="1500" b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500" b="1" err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altLang="en-US" sz="1500" b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500" b="1" err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altLang="en-US" sz="1500" b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</a:t>
              </a:r>
            </a:p>
          </p:txBody>
        </p:sp>
        <p:pic>
          <p:nvPicPr>
            <p:cNvPr id="27" name="Picture 9" descr="Kết quả hình ảnh cho ảnh bìa atlat địa lí việt nam">
              <a:extLst>
                <a:ext uri="{FF2B5EF4-FFF2-40B4-BE49-F238E27FC236}">
                  <a16:creationId xmlns="" xmlns:a16="http://schemas.microsoft.com/office/drawing/2014/main" id="{CFC960E1-3F5E-4EEC-8879-BD8E478B4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18617" t="6419" r="18115" b="5763"/>
            <a:stretch>
              <a:fillRect/>
            </a:stretch>
          </p:blipFill>
          <p:spPr bwMode="auto">
            <a:xfrm>
              <a:off x="6378349" y="1467303"/>
              <a:ext cx="3149600" cy="4369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436" name="Group 4">
            <a:extLst>
              <a:ext uri="{FF2B5EF4-FFF2-40B4-BE49-F238E27FC236}">
                <a16:creationId xmlns="" xmlns:a16="http://schemas.microsoft.com/office/drawing/2014/main" id="{5C887081-C2CB-427C-8AF6-730392043FB8}"/>
              </a:ext>
            </a:extLst>
          </p:cNvPr>
          <p:cNvGrpSpPr>
            <a:grpSpLocks/>
          </p:cNvGrpSpPr>
          <p:nvPr/>
        </p:nvGrpSpPr>
        <p:grpSpPr bwMode="auto">
          <a:xfrm>
            <a:off x="1144588" y="1212850"/>
            <a:ext cx="2662237" cy="4387850"/>
            <a:chOff x="1524000" y="1381226"/>
            <a:chExt cx="2847063" cy="4388101"/>
          </a:xfrm>
        </p:grpSpPr>
        <p:pic>
          <p:nvPicPr>
            <p:cNvPr id="24" name="Picture 2" descr="Image result for sách địa 12">
              <a:extLst>
                <a:ext uri="{FF2B5EF4-FFF2-40B4-BE49-F238E27FC236}">
                  <a16:creationId xmlns="" xmlns:a16="http://schemas.microsoft.com/office/drawing/2014/main" id="{7E3CA5C4-3F47-4B6C-A36E-D49C24671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0" y="1381226"/>
              <a:ext cx="2847063" cy="39673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441" name="TextBox 18">
              <a:extLst>
                <a:ext uri="{FF2B5EF4-FFF2-40B4-BE49-F238E27FC236}">
                  <a16:creationId xmlns="" xmlns:a16="http://schemas.microsoft.com/office/drawing/2014/main" id="{E229F82A-2D55-403E-A6B8-1AD48B06C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195" y="5446162"/>
              <a:ext cx="237267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="1" err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altLang="en-US" sz="1500" b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500" b="1" err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altLang="en-US" sz="1500" b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500" b="1" err="1">
                  <a:solidFill>
                    <a:srgbClr val="0F13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endParaRPr lang="en-US" altLang="en-US" sz="1500" b="1">
                <a:solidFill>
                  <a:srgbClr val="0F13A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437" name="TextBox 18">
            <a:extLst>
              <a:ext uri="{FF2B5EF4-FFF2-40B4-BE49-F238E27FC236}">
                <a16:creationId xmlns="" xmlns:a16="http://schemas.microsoft.com/office/drawing/2014/main" id="{30C9A08A-4672-45C6-92DC-9D721A1FC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324475"/>
            <a:ext cx="24749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err="1">
                <a:solidFill>
                  <a:srgbClr val="0F1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altLang="en-US" sz="1500" b="1">
                <a:solidFill>
                  <a:srgbClr val="0F1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b="1" err="1">
                <a:solidFill>
                  <a:srgbClr val="0F1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1500" b="1">
                <a:solidFill>
                  <a:srgbClr val="0F1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b="1" err="1">
                <a:solidFill>
                  <a:srgbClr val="0F1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1500" b="1">
                <a:solidFill>
                  <a:srgbClr val="0F1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b="1" err="1">
                <a:solidFill>
                  <a:srgbClr val="0F1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altLang="en-US" sz="1500" b="1">
              <a:solidFill>
                <a:srgbClr val="0F13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3">
            <a:extLst>
              <a:ext uri="{FF2B5EF4-FFF2-40B4-BE49-F238E27FC236}">
                <a16:creationId xmlns="" xmlns:a16="http://schemas.microsoft.com/office/drawing/2014/main" id="{D85BD323-1840-464C-8EBB-0DDAC87E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47775"/>
            <a:ext cx="3657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 descr="Image result for earth clipart">
            <a:extLst>
              <a:ext uri="{FF2B5EF4-FFF2-40B4-BE49-F238E27FC236}">
                <a16:creationId xmlns="" xmlns:a16="http://schemas.microsoft.com/office/drawing/2014/main" id="{F04D4CC8-AB7F-46D4-A94C-08BE8242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6213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33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6"/>
          <p:cNvSpPr txBox="1"/>
          <p:nvPr/>
        </p:nvSpPr>
        <p:spPr>
          <a:xfrm>
            <a:off x="62634" y="2168628"/>
            <a:ext cx="3620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itchFamily="2" charset="2"/>
              </a:rPr>
              <a:t>Đông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itchFamily="2" charset="2"/>
              </a:rPr>
              <a:t>dân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Wingdings" pitchFamily="2" charset="2"/>
              </a:rPr>
              <a:t>. 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66"/>
          <p:cNvSpPr txBox="1"/>
          <p:nvPr/>
        </p:nvSpPr>
        <p:spPr>
          <a:xfrm>
            <a:off x="62634" y="2990139"/>
            <a:ext cx="5423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Nhiều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thành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phần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tộc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2162952" y="130787"/>
            <a:ext cx="8962247" cy="4276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1</a:t>
            </a:r>
            <a:r>
              <a:rPr lang="en-US" sz="2600" b="1" kern="1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ĐẶC ĐIỂM DÂN SỐ VÀ PHÂN BỐ DÂN CƯ </a:t>
            </a:r>
            <a:endParaRPr lang="en-US" sz="2600" b="1" kern="1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31964" y="558410"/>
            <a:ext cx="5824221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58503" y="1369794"/>
            <a:ext cx="347441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682" y="1811448"/>
            <a:ext cx="5288359" cy="3850315"/>
          </a:xfrm>
          <a:prstGeom prst="rect">
            <a:avLst/>
          </a:prstGeom>
          <a:noFill/>
          <a:ln w="19050">
            <a:solidFill>
              <a:srgbClr val="24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37CF"/>
              </a:solidFill>
            </a:endParaRPr>
          </a:p>
        </p:txBody>
      </p:sp>
      <p:sp>
        <p:nvSpPr>
          <p:cNvPr id="20" name="文本框 66"/>
          <p:cNvSpPr txBox="1"/>
          <p:nvPr/>
        </p:nvSpPr>
        <p:spPr>
          <a:xfrm>
            <a:off x="87682" y="3810294"/>
            <a:ext cx="5288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còn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tăng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nhanh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66"/>
          <p:cNvSpPr txBox="1"/>
          <p:nvPr/>
        </p:nvSpPr>
        <p:spPr>
          <a:xfrm>
            <a:off x="58835" y="4658402"/>
            <a:ext cx="5101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Cơ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cấu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dân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thay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đổi</a:t>
            </a:r>
            <a:r>
              <a:rPr lang="en-US" altLang="zh-CN" sz="2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5" name="直接连接符 3"/>
          <p:cNvCxnSpPr/>
          <p:nvPr/>
        </p:nvCxnSpPr>
        <p:spPr>
          <a:xfrm flipV="1">
            <a:off x="5524028" y="783448"/>
            <a:ext cx="0" cy="5886113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8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tint val="50000"/>
            <a:hueOff val="0"/>
            <a:satOff val="0"/>
            <a:lumOff val="0"/>
            <a:alphaOff val="0"/>
          </a:schemeClr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17193</TotalTime>
  <Words>4835</Words>
  <Application>Microsoft Office PowerPoint</Application>
  <PresentationFormat>Custom</PresentationFormat>
  <Paragraphs>745</Paragraphs>
  <Slides>54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TINH TRAN NAM</dc:creator>
  <cp:lastModifiedBy>Administrator</cp:lastModifiedBy>
  <cp:revision>746</cp:revision>
  <dcterms:created xsi:type="dcterms:W3CDTF">2020-03-14T01:55:14Z</dcterms:created>
  <dcterms:modified xsi:type="dcterms:W3CDTF">2023-05-18T23:12:48Z</dcterms:modified>
</cp:coreProperties>
</file>